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sldIdLst>
    <p:sldId id="546" r:id="rId3"/>
    <p:sldId id="549" r:id="rId4"/>
    <p:sldId id="528" r:id="rId5"/>
    <p:sldId id="550" r:id="rId6"/>
    <p:sldId id="530" r:id="rId7"/>
    <p:sldId id="551" r:id="rId8"/>
    <p:sldId id="573" r:id="rId9"/>
    <p:sldId id="547" r:id="rId10"/>
    <p:sldId id="500" r:id="rId11"/>
    <p:sldId id="552" r:id="rId12"/>
    <p:sldId id="574" r:id="rId13"/>
    <p:sldId id="553" r:id="rId14"/>
    <p:sldId id="532" r:id="rId15"/>
    <p:sldId id="554" r:id="rId16"/>
    <p:sldId id="555" r:id="rId17"/>
    <p:sldId id="557" r:id="rId18"/>
    <p:sldId id="558" r:id="rId19"/>
    <p:sldId id="559" r:id="rId20"/>
    <p:sldId id="560" r:id="rId21"/>
    <p:sldId id="561" r:id="rId22"/>
    <p:sldId id="562" r:id="rId23"/>
    <p:sldId id="563" r:id="rId24"/>
    <p:sldId id="564" r:id="rId25"/>
    <p:sldId id="565" r:id="rId26"/>
    <p:sldId id="566" r:id="rId27"/>
    <p:sldId id="568" r:id="rId28"/>
    <p:sldId id="569" r:id="rId29"/>
    <p:sldId id="570" r:id="rId30"/>
    <p:sldId id="571" r:id="rId31"/>
    <p:sldId id="548" r:id="rId32"/>
    <p:sldId id="57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94F"/>
    <a:srgbClr val="206B93"/>
    <a:srgbClr val="ECF7F9"/>
    <a:srgbClr val="B02A2A"/>
    <a:srgbClr val="525252"/>
    <a:srgbClr val="45BA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8686" autoAdjust="0"/>
  </p:normalViewPr>
  <p:slideViewPr>
    <p:cSldViewPr snapToGrid="0" snapToObjects="1">
      <p:cViewPr varScale="1">
        <p:scale>
          <a:sx n="65" d="100"/>
          <a:sy n="65" d="100"/>
        </p:scale>
        <p:origin x="1038"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7E84B1-2A63-C04E-9FCD-B03BB450EC58}"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AA090-47CC-9D42-AE0E-CD46A7197105}" type="slidenum">
              <a:rPr lang="en-US" smtClean="0"/>
              <a:t>‹#›</a:t>
            </a:fld>
            <a:endParaRPr lang="en-US"/>
          </a:p>
        </p:txBody>
      </p:sp>
    </p:spTree>
    <p:extLst>
      <p:ext uri="{BB962C8B-B14F-4D97-AF65-F5344CB8AC3E}">
        <p14:creationId xmlns:p14="http://schemas.microsoft.com/office/powerpoint/2010/main" val="336410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AA090-47CC-9D42-AE0E-CD46A7197105}" type="slidenum">
              <a:rPr lang="en-US" smtClean="0"/>
              <a:t>10</a:t>
            </a:fld>
            <a:endParaRPr lang="en-US"/>
          </a:p>
        </p:txBody>
      </p:sp>
    </p:spTree>
    <p:extLst>
      <p:ext uri="{BB962C8B-B14F-4D97-AF65-F5344CB8AC3E}">
        <p14:creationId xmlns:p14="http://schemas.microsoft.com/office/powerpoint/2010/main" val="356961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BC37B0-73D1-4C74-A2B9-9F301F0BAF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317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BC37B0-73D1-4C74-A2B9-9F301F0BAF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925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BC37B0-73D1-4C74-A2B9-9F301F0BAF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854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7C5A81-B11D-4CDB-929C-57767B03BCEB}" type="slidenum">
              <a:rPr lang="en-US" smtClean="0"/>
              <a:t>24</a:t>
            </a:fld>
            <a:endParaRPr lang="en-US"/>
          </a:p>
        </p:txBody>
      </p:sp>
    </p:spTree>
    <p:extLst>
      <p:ext uri="{BB962C8B-B14F-4D97-AF65-F5344CB8AC3E}">
        <p14:creationId xmlns:p14="http://schemas.microsoft.com/office/powerpoint/2010/main" val="3628581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CBC37B0-73D1-4C74-A2B9-9F301F0BAF1C}" type="slidenum">
              <a:rPr lang="en-US" smtClean="0"/>
              <a:t>25</a:t>
            </a:fld>
            <a:endParaRPr lang="en-US"/>
          </a:p>
        </p:txBody>
      </p:sp>
    </p:spTree>
    <p:extLst>
      <p:ext uri="{BB962C8B-B14F-4D97-AF65-F5344CB8AC3E}">
        <p14:creationId xmlns:p14="http://schemas.microsoft.com/office/powerpoint/2010/main" val="2821654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AA090-47CC-9D42-AE0E-CD46A7197105}" type="slidenum">
              <a:rPr lang="en-US" smtClean="0"/>
              <a:t>26</a:t>
            </a:fld>
            <a:endParaRPr lang="en-US"/>
          </a:p>
        </p:txBody>
      </p:sp>
    </p:spTree>
    <p:extLst>
      <p:ext uri="{BB962C8B-B14F-4D97-AF65-F5344CB8AC3E}">
        <p14:creationId xmlns:p14="http://schemas.microsoft.com/office/powerpoint/2010/main" val="3484270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AA090-47CC-9D42-AE0E-CD46A7197105}" type="slidenum">
              <a:rPr lang="en-US" smtClean="0"/>
              <a:t>27</a:t>
            </a:fld>
            <a:endParaRPr lang="en-US"/>
          </a:p>
        </p:txBody>
      </p:sp>
    </p:spTree>
    <p:extLst>
      <p:ext uri="{BB962C8B-B14F-4D97-AF65-F5344CB8AC3E}">
        <p14:creationId xmlns:p14="http://schemas.microsoft.com/office/powerpoint/2010/main" val="254205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AA090-47CC-9D42-AE0E-CD46A7197105}" type="slidenum">
              <a:rPr lang="en-US" smtClean="0"/>
              <a:t>28</a:t>
            </a:fld>
            <a:endParaRPr lang="en-US"/>
          </a:p>
        </p:txBody>
      </p:sp>
    </p:spTree>
    <p:extLst>
      <p:ext uri="{BB962C8B-B14F-4D97-AF65-F5344CB8AC3E}">
        <p14:creationId xmlns:p14="http://schemas.microsoft.com/office/powerpoint/2010/main" val="2339718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AA090-47CC-9D42-AE0E-CD46A7197105}" type="slidenum">
              <a:rPr lang="en-US" smtClean="0"/>
              <a:t>29</a:t>
            </a:fld>
            <a:endParaRPr lang="en-US"/>
          </a:p>
        </p:txBody>
      </p:sp>
    </p:spTree>
    <p:extLst>
      <p:ext uri="{BB962C8B-B14F-4D97-AF65-F5344CB8AC3E}">
        <p14:creationId xmlns:p14="http://schemas.microsoft.com/office/powerpoint/2010/main" val="1096758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AA090-47CC-9D42-AE0E-CD46A7197105}" type="slidenum">
              <a:rPr lang="en-US" smtClean="0"/>
              <a:t>30</a:t>
            </a:fld>
            <a:endParaRPr lang="en-US"/>
          </a:p>
        </p:txBody>
      </p:sp>
    </p:spTree>
    <p:extLst>
      <p:ext uri="{BB962C8B-B14F-4D97-AF65-F5344CB8AC3E}">
        <p14:creationId xmlns:p14="http://schemas.microsoft.com/office/powerpoint/2010/main" val="359450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AA090-47CC-9D42-AE0E-CD46A7197105}" type="slidenum">
              <a:rPr lang="en-US" smtClean="0"/>
              <a:t>11</a:t>
            </a:fld>
            <a:endParaRPr lang="en-US"/>
          </a:p>
        </p:txBody>
      </p:sp>
    </p:spTree>
    <p:extLst>
      <p:ext uri="{BB962C8B-B14F-4D97-AF65-F5344CB8AC3E}">
        <p14:creationId xmlns:p14="http://schemas.microsoft.com/office/powerpoint/2010/main" val="4010065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AA090-47CC-9D42-AE0E-CD46A7197105}" type="slidenum">
              <a:rPr lang="en-US" smtClean="0"/>
              <a:t>31</a:t>
            </a:fld>
            <a:endParaRPr lang="en-US"/>
          </a:p>
        </p:txBody>
      </p:sp>
    </p:spTree>
    <p:extLst>
      <p:ext uri="{BB962C8B-B14F-4D97-AF65-F5344CB8AC3E}">
        <p14:creationId xmlns:p14="http://schemas.microsoft.com/office/powerpoint/2010/main" val="27991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AA090-47CC-9D42-AE0E-CD46A7197105}" type="slidenum">
              <a:rPr lang="en-US" smtClean="0"/>
              <a:t>12</a:t>
            </a:fld>
            <a:endParaRPr lang="en-US"/>
          </a:p>
        </p:txBody>
      </p:sp>
    </p:spTree>
    <p:extLst>
      <p:ext uri="{BB962C8B-B14F-4D97-AF65-F5344CB8AC3E}">
        <p14:creationId xmlns:p14="http://schemas.microsoft.com/office/powerpoint/2010/main" val="276482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7C5A81-B11D-4CDB-929C-57767B03BCEB}" type="slidenum">
              <a:rPr lang="en-US" smtClean="0"/>
              <a:t>13</a:t>
            </a:fld>
            <a:endParaRPr lang="en-US"/>
          </a:p>
        </p:txBody>
      </p:sp>
    </p:spTree>
    <p:extLst>
      <p:ext uri="{BB962C8B-B14F-4D97-AF65-F5344CB8AC3E}">
        <p14:creationId xmlns:p14="http://schemas.microsoft.com/office/powerpoint/2010/main" val="168639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7C5A81-B11D-4CDB-929C-57767B03BC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52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22800" u="sng"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BC37B0-73D1-4C74-A2B9-9F301F0BAF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169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sz="30400" u="non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BC37B0-73D1-4C74-A2B9-9F301F0BAF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10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BC37B0-73D1-4C74-A2B9-9F301F0BAF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520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BC37B0-73D1-4C74-A2B9-9F301F0BAF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344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77B1-78D8-474D-8B4A-0D6326DB49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1B49EF-D0F8-8249-9C09-44A5BB397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F67C36-0038-304D-8B2A-B2FEBC30D355}"/>
              </a:ext>
            </a:extLst>
          </p:cNvPr>
          <p:cNvSpPr>
            <a:spLocks noGrp="1"/>
          </p:cNvSpPr>
          <p:nvPr>
            <p:ph type="dt" sz="half" idx="10"/>
          </p:nvPr>
        </p:nvSpPr>
        <p:spPr/>
        <p:txBody>
          <a:bodyPr/>
          <a:lstStyle/>
          <a:p>
            <a:fld id="{17776953-F02F-444C-9095-D7989783BEED}" type="datetime1">
              <a:rPr lang="en-US" smtClean="0"/>
              <a:t>5/30/2023</a:t>
            </a:fld>
            <a:endParaRPr lang="en-US"/>
          </a:p>
        </p:txBody>
      </p:sp>
      <p:sp>
        <p:nvSpPr>
          <p:cNvPr id="5" name="Footer Placeholder 4">
            <a:extLst>
              <a:ext uri="{FF2B5EF4-FFF2-40B4-BE49-F238E27FC236}">
                <a16:creationId xmlns:a16="http://schemas.microsoft.com/office/drawing/2014/main" id="{5D826615-C64D-D047-A193-0662EB818762}"/>
              </a:ext>
            </a:extLst>
          </p:cNvPr>
          <p:cNvSpPr>
            <a:spLocks noGrp="1"/>
          </p:cNvSpPr>
          <p:nvPr>
            <p:ph type="ftr" sz="quarter" idx="11"/>
          </p:nvPr>
        </p:nvSpPr>
        <p:spPr/>
        <p:txBody>
          <a:bodyPr/>
          <a:lstStyle/>
          <a:p>
            <a:r>
              <a:rPr lang="en-US"/>
              <a:t>c. D. Roberts</a:t>
            </a:r>
          </a:p>
        </p:txBody>
      </p:sp>
      <p:sp>
        <p:nvSpPr>
          <p:cNvPr id="6" name="Slide Number Placeholder 5">
            <a:extLst>
              <a:ext uri="{FF2B5EF4-FFF2-40B4-BE49-F238E27FC236}">
                <a16:creationId xmlns:a16="http://schemas.microsoft.com/office/drawing/2014/main" id="{2264EDE7-F2E2-3C4F-8602-A4F86C236B93}"/>
              </a:ext>
            </a:extLst>
          </p:cNvPr>
          <p:cNvSpPr>
            <a:spLocks noGrp="1"/>
          </p:cNvSpPr>
          <p:nvPr>
            <p:ph type="sldNum" sz="quarter" idx="12"/>
          </p:nvPr>
        </p:nvSpPr>
        <p:spPr/>
        <p:txBody>
          <a:bodyPr/>
          <a:lstStyle/>
          <a:p>
            <a:fld id="{CDFCD893-2E07-7148-8033-A1380EC32291}" type="slidenum">
              <a:rPr lang="en-US" smtClean="0"/>
              <a:t>‹#›</a:t>
            </a:fld>
            <a:endParaRPr lang="en-US"/>
          </a:p>
        </p:txBody>
      </p:sp>
    </p:spTree>
    <p:extLst>
      <p:ext uri="{BB962C8B-B14F-4D97-AF65-F5344CB8AC3E}">
        <p14:creationId xmlns:p14="http://schemas.microsoft.com/office/powerpoint/2010/main" val="2601632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F648B-284C-6044-9901-DE819D6881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71ABD1-25D6-D64E-8DAE-F2E88A45B0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2C093F-F565-F24F-9E0E-F724F501A670}"/>
              </a:ext>
            </a:extLst>
          </p:cNvPr>
          <p:cNvSpPr>
            <a:spLocks noGrp="1"/>
          </p:cNvSpPr>
          <p:nvPr>
            <p:ph type="dt" sz="half" idx="10"/>
          </p:nvPr>
        </p:nvSpPr>
        <p:spPr/>
        <p:txBody>
          <a:bodyPr/>
          <a:lstStyle/>
          <a:p>
            <a:fld id="{AF9198F8-E3B7-A142-9444-9D7C76010C88}" type="datetime1">
              <a:rPr lang="en-US" smtClean="0"/>
              <a:t>5/30/2023</a:t>
            </a:fld>
            <a:endParaRPr lang="en-US"/>
          </a:p>
        </p:txBody>
      </p:sp>
      <p:sp>
        <p:nvSpPr>
          <p:cNvPr id="5" name="Footer Placeholder 4">
            <a:extLst>
              <a:ext uri="{FF2B5EF4-FFF2-40B4-BE49-F238E27FC236}">
                <a16:creationId xmlns:a16="http://schemas.microsoft.com/office/drawing/2014/main" id="{2A8AD945-EC94-8347-9359-4C8540801D47}"/>
              </a:ext>
            </a:extLst>
          </p:cNvPr>
          <p:cNvSpPr>
            <a:spLocks noGrp="1"/>
          </p:cNvSpPr>
          <p:nvPr>
            <p:ph type="ftr" sz="quarter" idx="11"/>
          </p:nvPr>
        </p:nvSpPr>
        <p:spPr/>
        <p:txBody>
          <a:bodyPr/>
          <a:lstStyle/>
          <a:p>
            <a:r>
              <a:rPr lang="en-US"/>
              <a:t>c. D. Roberts</a:t>
            </a:r>
          </a:p>
        </p:txBody>
      </p:sp>
      <p:sp>
        <p:nvSpPr>
          <p:cNvPr id="6" name="Slide Number Placeholder 5">
            <a:extLst>
              <a:ext uri="{FF2B5EF4-FFF2-40B4-BE49-F238E27FC236}">
                <a16:creationId xmlns:a16="http://schemas.microsoft.com/office/drawing/2014/main" id="{D7764C9C-60EF-DE43-BCE5-AFB53051C803}"/>
              </a:ext>
            </a:extLst>
          </p:cNvPr>
          <p:cNvSpPr>
            <a:spLocks noGrp="1"/>
          </p:cNvSpPr>
          <p:nvPr>
            <p:ph type="sldNum" sz="quarter" idx="12"/>
          </p:nvPr>
        </p:nvSpPr>
        <p:spPr/>
        <p:txBody>
          <a:bodyPr/>
          <a:lstStyle/>
          <a:p>
            <a:fld id="{CDFCD893-2E07-7148-8033-A1380EC32291}" type="slidenum">
              <a:rPr lang="en-US" smtClean="0"/>
              <a:t>‹#›</a:t>
            </a:fld>
            <a:endParaRPr lang="en-US"/>
          </a:p>
        </p:txBody>
      </p:sp>
    </p:spTree>
    <p:extLst>
      <p:ext uri="{BB962C8B-B14F-4D97-AF65-F5344CB8AC3E}">
        <p14:creationId xmlns:p14="http://schemas.microsoft.com/office/powerpoint/2010/main" val="3202370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05C89-021C-FF40-ADA4-031308F463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F41765-44EF-1746-AC01-2B99FE9C91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CEC6E-6152-C345-98B4-EF07CAAD3807}"/>
              </a:ext>
            </a:extLst>
          </p:cNvPr>
          <p:cNvSpPr>
            <a:spLocks noGrp="1"/>
          </p:cNvSpPr>
          <p:nvPr>
            <p:ph type="dt" sz="half" idx="10"/>
          </p:nvPr>
        </p:nvSpPr>
        <p:spPr/>
        <p:txBody>
          <a:bodyPr/>
          <a:lstStyle/>
          <a:p>
            <a:fld id="{0665C0C2-BE3B-9E46-9906-C80EC1900FC0}" type="datetime1">
              <a:rPr lang="en-US" smtClean="0"/>
              <a:t>5/30/2023</a:t>
            </a:fld>
            <a:endParaRPr lang="en-US"/>
          </a:p>
        </p:txBody>
      </p:sp>
      <p:sp>
        <p:nvSpPr>
          <p:cNvPr id="5" name="Footer Placeholder 4">
            <a:extLst>
              <a:ext uri="{FF2B5EF4-FFF2-40B4-BE49-F238E27FC236}">
                <a16:creationId xmlns:a16="http://schemas.microsoft.com/office/drawing/2014/main" id="{B1907FC9-743C-A547-8FCA-BAF66C50C703}"/>
              </a:ext>
            </a:extLst>
          </p:cNvPr>
          <p:cNvSpPr>
            <a:spLocks noGrp="1"/>
          </p:cNvSpPr>
          <p:nvPr>
            <p:ph type="ftr" sz="quarter" idx="11"/>
          </p:nvPr>
        </p:nvSpPr>
        <p:spPr/>
        <p:txBody>
          <a:bodyPr/>
          <a:lstStyle/>
          <a:p>
            <a:r>
              <a:rPr lang="en-US"/>
              <a:t>c. D. Roberts</a:t>
            </a:r>
          </a:p>
        </p:txBody>
      </p:sp>
      <p:sp>
        <p:nvSpPr>
          <p:cNvPr id="6" name="Slide Number Placeholder 5">
            <a:extLst>
              <a:ext uri="{FF2B5EF4-FFF2-40B4-BE49-F238E27FC236}">
                <a16:creationId xmlns:a16="http://schemas.microsoft.com/office/drawing/2014/main" id="{B8DD7355-A8F9-F548-9C56-A50418D91E4A}"/>
              </a:ext>
            </a:extLst>
          </p:cNvPr>
          <p:cNvSpPr>
            <a:spLocks noGrp="1"/>
          </p:cNvSpPr>
          <p:nvPr>
            <p:ph type="sldNum" sz="quarter" idx="12"/>
          </p:nvPr>
        </p:nvSpPr>
        <p:spPr/>
        <p:txBody>
          <a:bodyPr/>
          <a:lstStyle/>
          <a:p>
            <a:fld id="{CDFCD893-2E07-7148-8033-A1380EC32291}" type="slidenum">
              <a:rPr lang="en-US" smtClean="0"/>
              <a:t>‹#›</a:t>
            </a:fld>
            <a:endParaRPr lang="en-US"/>
          </a:p>
        </p:txBody>
      </p:sp>
    </p:spTree>
    <p:extLst>
      <p:ext uri="{BB962C8B-B14F-4D97-AF65-F5344CB8AC3E}">
        <p14:creationId xmlns:p14="http://schemas.microsoft.com/office/powerpoint/2010/main" val="2281772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5/30/2023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01038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27124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5/30/2023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6607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13853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48482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26998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09701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5/30/2023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5692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06E5-583A-BB4F-AD7F-CC1E00B7DE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5D6C92-3901-EB43-A32B-719AB461B7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A3B5D-491F-9F44-B725-E15DC33FEE15}"/>
              </a:ext>
            </a:extLst>
          </p:cNvPr>
          <p:cNvSpPr>
            <a:spLocks noGrp="1"/>
          </p:cNvSpPr>
          <p:nvPr>
            <p:ph type="dt" sz="half" idx="10"/>
          </p:nvPr>
        </p:nvSpPr>
        <p:spPr/>
        <p:txBody>
          <a:bodyPr/>
          <a:lstStyle/>
          <a:p>
            <a:fld id="{EBBAF61B-90D8-134F-9BD7-C341F7EAC661}" type="datetime1">
              <a:rPr lang="en-US" smtClean="0"/>
              <a:t>5/30/2023</a:t>
            </a:fld>
            <a:endParaRPr lang="en-US"/>
          </a:p>
        </p:txBody>
      </p:sp>
      <p:sp>
        <p:nvSpPr>
          <p:cNvPr id="5" name="Footer Placeholder 4">
            <a:extLst>
              <a:ext uri="{FF2B5EF4-FFF2-40B4-BE49-F238E27FC236}">
                <a16:creationId xmlns:a16="http://schemas.microsoft.com/office/drawing/2014/main" id="{C4DB467A-A1A0-134A-8716-9C85F3825FB5}"/>
              </a:ext>
            </a:extLst>
          </p:cNvPr>
          <p:cNvSpPr>
            <a:spLocks noGrp="1"/>
          </p:cNvSpPr>
          <p:nvPr>
            <p:ph type="ftr" sz="quarter" idx="11"/>
          </p:nvPr>
        </p:nvSpPr>
        <p:spPr/>
        <p:txBody>
          <a:bodyPr/>
          <a:lstStyle/>
          <a:p>
            <a:r>
              <a:rPr lang="en-US"/>
              <a:t>c. D. Roberts</a:t>
            </a:r>
          </a:p>
        </p:txBody>
      </p:sp>
      <p:sp>
        <p:nvSpPr>
          <p:cNvPr id="6" name="Slide Number Placeholder 5">
            <a:extLst>
              <a:ext uri="{FF2B5EF4-FFF2-40B4-BE49-F238E27FC236}">
                <a16:creationId xmlns:a16="http://schemas.microsoft.com/office/drawing/2014/main" id="{176E6D3B-153A-BC4C-AA70-BBF022E8AF66}"/>
              </a:ext>
            </a:extLst>
          </p:cNvPr>
          <p:cNvSpPr>
            <a:spLocks noGrp="1"/>
          </p:cNvSpPr>
          <p:nvPr>
            <p:ph type="sldNum" sz="quarter" idx="12"/>
          </p:nvPr>
        </p:nvSpPr>
        <p:spPr/>
        <p:txBody>
          <a:bodyPr/>
          <a:lstStyle/>
          <a:p>
            <a:fld id="{CDFCD893-2E07-7148-8033-A1380EC32291}" type="slidenum">
              <a:rPr lang="en-US" smtClean="0"/>
              <a:t>‹#›</a:t>
            </a:fld>
            <a:endParaRPr lang="en-US"/>
          </a:p>
        </p:txBody>
      </p:sp>
    </p:spTree>
    <p:extLst>
      <p:ext uri="{BB962C8B-B14F-4D97-AF65-F5344CB8AC3E}">
        <p14:creationId xmlns:p14="http://schemas.microsoft.com/office/powerpoint/2010/main" val="989109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37918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93667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5/30/2023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5827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B796F-E9D1-2F4A-9D30-CA185A4CCF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E2BEA8-3AB5-CB4B-94C5-C2E5CE4CFD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3580E-6747-0044-9CA9-819864EC8791}"/>
              </a:ext>
            </a:extLst>
          </p:cNvPr>
          <p:cNvSpPr>
            <a:spLocks noGrp="1"/>
          </p:cNvSpPr>
          <p:nvPr>
            <p:ph type="dt" sz="half" idx="10"/>
          </p:nvPr>
        </p:nvSpPr>
        <p:spPr/>
        <p:txBody>
          <a:bodyPr/>
          <a:lstStyle/>
          <a:p>
            <a:fld id="{5807CFD8-5DB2-4041-AE71-7A384110FD72}" type="datetime1">
              <a:rPr lang="en-US" smtClean="0"/>
              <a:t>5/30/2023</a:t>
            </a:fld>
            <a:endParaRPr lang="en-US"/>
          </a:p>
        </p:txBody>
      </p:sp>
      <p:sp>
        <p:nvSpPr>
          <p:cNvPr id="5" name="Footer Placeholder 4">
            <a:extLst>
              <a:ext uri="{FF2B5EF4-FFF2-40B4-BE49-F238E27FC236}">
                <a16:creationId xmlns:a16="http://schemas.microsoft.com/office/drawing/2014/main" id="{E31484DE-3A1C-554F-9140-DFF8B19F3919}"/>
              </a:ext>
            </a:extLst>
          </p:cNvPr>
          <p:cNvSpPr>
            <a:spLocks noGrp="1"/>
          </p:cNvSpPr>
          <p:nvPr>
            <p:ph type="ftr" sz="quarter" idx="11"/>
          </p:nvPr>
        </p:nvSpPr>
        <p:spPr/>
        <p:txBody>
          <a:bodyPr/>
          <a:lstStyle/>
          <a:p>
            <a:r>
              <a:rPr lang="en-US"/>
              <a:t>c. D. Roberts</a:t>
            </a:r>
          </a:p>
        </p:txBody>
      </p:sp>
      <p:sp>
        <p:nvSpPr>
          <p:cNvPr id="6" name="Slide Number Placeholder 5">
            <a:extLst>
              <a:ext uri="{FF2B5EF4-FFF2-40B4-BE49-F238E27FC236}">
                <a16:creationId xmlns:a16="http://schemas.microsoft.com/office/drawing/2014/main" id="{FE81DF1F-3741-6546-B79C-9119113DB374}"/>
              </a:ext>
            </a:extLst>
          </p:cNvPr>
          <p:cNvSpPr>
            <a:spLocks noGrp="1"/>
          </p:cNvSpPr>
          <p:nvPr>
            <p:ph type="sldNum" sz="quarter" idx="12"/>
          </p:nvPr>
        </p:nvSpPr>
        <p:spPr/>
        <p:txBody>
          <a:bodyPr/>
          <a:lstStyle/>
          <a:p>
            <a:fld id="{CDFCD893-2E07-7148-8033-A1380EC32291}" type="slidenum">
              <a:rPr lang="en-US" smtClean="0"/>
              <a:t>‹#›</a:t>
            </a:fld>
            <a:endParaRPr lang="en-US"/>
          </a:p>
        </p:txBody>
      </p:sp>
    </p:spTree>
    <p:extLst>
      <p:ext uri="{BB962C8B-B14F-4D97-AF65-F5344CB8AC3E}">
        <p14:creationId xmlns:p14="http://schemas.microsoft.com/office/powerpoint/2010/main" val="3437931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E4F7-E0B5-0246-B644-80CC6AA8A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553DE-0238-0046-8848-6D14551EBF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C9CF3-80C8-8047-A209-165E24F9BF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A1A0-6149-B04F-93AC-A2CFFF119A73}"/>
              </a:ext>
            </a:extLst>
          </p:cNvPr>
          <p:cNvSpPr>
            <a:spLocks noGrp="1"/>
          </p:cNvSpPr>
          <p:nvPr>
            <p:ph type="dt" sz="half" idx="10"/>
          </p:nvPr>
        </p:nvSpPr>
        <p:spPr/>
        <p:txBody>
          <a:bodyPr/>
          <a:lstStyle/>
          <a:p>
            <a:fld id="{46068B5A-A76E-0445-A421-40C593C36046}" type="datetime1">
              <a:rPr lang="en-US" smtClean="0"/>
              <a:t>5/30/2023</a:t>
            </a:fld>
            <a:endParaRPr lang="en-US"/>
          </a:p>
        </p:txBody>
      </p:sp>
      <p:sp>
        <p:nvSpPr>
          <p:cNvPr id="6" name="Footer Placeholder 5">
            <a:extLst>
              <a:ext uri="{FF2B5EF4-FFF2-40B4-BE49-F238E27FC236}">
                <a16:creationId xmlns:a16="http://schemas.microsoft.com/office/drawing/2014/main" id="{D6A96893-0554-2B46-9636-878C6DF53CA0}"/>
              </a:ext>
            </a:extLst>
          </p:cNvPr>
          <p:cNvSpPr>
            <a:spLocks noGrp="1"/>
          </p:cNvSpPr>
          <p:nvPr>
            <p:ph type="ftr" sz="quarter" idx="11"/>
          </p:nvPr>
        </p:nvSpPr>
        <p:spPr/>
        <p:txBody>
          <a:bodyPr/>
          <a:lstStyle/>
          <a:p>
            <a:r>
              <a:rPr lang="en-US"/>
              <a:t>c. D. Roberts</a:t>
            </a:r>
          </a:p>
        </p:txBody>
      </p:sp>
      <p:sp>
        <p:nvSpPr>
          <p:cNvPr id="7" name="Slide Number Placeholder 6">
            <a:extLst>
              <a:ext uri="{FF2B5EF4-FFF2-40B4-BE49-F238E27FC236}">
                <a16:creationId xmlns:a16="http://schemas.microsoft.com/office/drawing/2014/main" id="{485FAD28-3F11-7E43-961A-BF8BD205B4E6}"/>
              </a:ext>
            </a:extLst>
          </p:cNvPr>
          <p:cNvSpPr>
            <a:spLocks noGrp="1"/>
          </p:cNvSpPr>
          <p:nvPr>
            <p:ph type="sldNum" sz="quarter" idx="12"/>
          </p:nvPr>
        </p:nvSpPr>
        <p:spPr/>
        <p:txBody>
          <a:bodyPr/>
          <a:lstStyle/>
          <a:p>
            <a:fld id="{CDFCD893-2E07-7148-8033-A1380EC32291}" type="slidenum">
              <a:rPr lang="en-US" smtClean="0"/>
              <a:t>‹#›</a:t>
            </a:fld>
            <a:endParaRPr lang="en-US"/>
          </a:p>
        </p:txBody>
      </p:sp>
    </p:spTree>
    <p:extLst>
      <p:ext uri="{BB962C8B-B14F-4D97-AF65-F5344CB8AC3E}">
        <p14:creationId xmlns:p14="http://schemas.microsoft.com/office/powerpoint/2010/main" val="3052399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E3D34-911A-BC4C-8AF2-D44E229C53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1632D5-2660-3144-BEB1-B2455244C6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46776-67C4-E346-9C63-E3C5D8A7FD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9EAE5B-7D0F-7648-974E-FDCB3FAB00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DF544-0B44-DD49-9EA6-62C1E1A265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D01FF4-A7A1-8A43-A593-3DD0BEF321C0}"/>
              </a:ext>
            </a:extLst>
          </p:cNvPr>
          <p:cNvSpPr>
            <a:spLocks noGrp="1"/>
          </p:cNvSpPr>
          <p:nvPr>
            <p:ph type="dt" sz="half" idx="10"/>
          </p:nvPr>
        </p:nvSpPr>
        <p:spPr/>
        <p:txBody>
          <a:bodyPr/>
          <a:lstStyle/>
          <a:p>
            <a:fld id="{2859EA08-FF7F-D445-8FC2-FB27F084469E}" type="datetime1">
              <a:rPr lang="en-US" smtClean="0"/>
              <a:t>5/30/2023</a:t>
            </a:fld>
            <a:endParaRPr lang="en-US"/>
          </a:p>
        </p:txBody>
      </p:sp>
      <p:sp>
        <p:nvSpPr>
          <p:cNvPr id="8" name="Footer Placeholder 7">
            <a:extLst>
              <a:ext uri="{FF2B5EF4-FFF2-40B4-BE49-F238E27FC236}">
                <a16:creationId xmlns:a16="http://schemas.microsoft.com/office/drawing/2014/main" id="{B9D3F86A-B3BE-6D47-BC53-209C933F6FA2}"/>
              </a:ext>
            </a:extLst>
          </p:cNvPr>
          <p:cNvSpPr>
            <a:spLocks noGrp="1"/>
          </p:cNvSpPr>
          <p:nvPr>
            <p:ph type="ftr" sz="quarter" idx="11"/>
          </p:nvPr>
        </p:nvSpPr>
        <p:spPr/>
        <p:txBody>
          <a:bodyPr/>
          <a:lstStyle/>
          <a:p>
            <a:r>
              <a:rPr lang="en-US"/>
              <a:t>c. D. Roberts</a:t>
            </a:r>
          </a:p>
        </p:txBody>
      </p:sp>
      <p:sp>
        <p:nvSpPr>
          <p:cNvPr id="9" name="Slide Number Placeholder 8">
            <a:extLst>
              <a:ext uri="{FF2B5EF4-FFF2-40B4-BE49-F238E27FC236}">
                <a16:creationId xmlns:a16="http://schemas.microsoft.com/office/drawing/2014/main" id="{411F57BE-7D4F-7349-8B6D-02EDD7310A8A}"/>
              </a:ext>
            </a:extLst>
          </p:cNvPr>
          <p:cNvSpPr>
            <a:spLocks noGrp="1"/>
          </p:cNvSpPr>
          <p:nvPr>
            <p:ph type="sldNum" sz="quarter" idx="12"/>
          </p:nvPr>
        </p:nvSpPr>
        <p:spPr/>
        <p:txBody>
          <a:bodyPr/>
          <a:lstStyle/>
          <a:p>
            <a:fld id="{CDFCD893-2E07-7148-8033-A1380EC32291}" type="slidenum">
              <a:rPr lang="en-US" smtClean="0"/>
              <a:t>‹#›</a:t>
            </a:fld>
            <a:endParaRPr lang="en-US"/>
          </a:p>
        </p:txBody>
      </p:sp>
    </p:spTree>
    <p:extLst>
      <p:ext uri="{BB962C8B-B14F-4D97-AF65-F5344CB8AC3E}">
        <p14:creationId xmlns:p14="http://schemas.microsoft.com/office/powerpoint/2010/main" val="397264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0135-AAA8-DF42-8EC1-77A9FADC4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78DF8C-3118-5848-8692-32FE03128F79}"/>
              </a:ext>
            </a:extLst>
          </p:cNvPr>
          <p:cNvSpPr>
            <a:spLocks noGrp="1"/>
          </p:cNvSpPr>
          <p:nvPr>
            <p:ph type="dt" sz="half" idx="10"/>
          </p:nvPr>
        </p:nvSpPr>
        <p:spPr/>
        <p:txBody>
          <a:bodyPr/>
          <a:lstStyle/>
          <a:p>
            <a:fld id="{6A1B9E2B-344B-6140-B661-C74DFFF6A35D}" type="datetime1">
              <a:rPr lang="en-US" smtClean="0"/>
              <a:t>5/30/2023</a:t>
            </a:fld>
            <a:endParaRPr lang="en-US"/>
          </a:p>
        </p:txBody>
      </p:sp>
      <p:sp>
        <p:nvSpPr>
          <p:cNvPr id="4" name="Footer Placeholder 3">
            <a:extLst>
              <a:ext uri="{FF2B5EF4-FFF2-40B4-BE49-F238E27FC236}">
                <a16:creationId xmlns:a16="http://schemas.microsoft.com/office/drawing/2014/main" id="{D3B73933-56EF-AD4E-8BF1-C857DB2D84C7}"/>
              </a:ext>
            </a:extLst>
          </p:cNvPr>
          <p:cNvSpPr>
            <a:spLocks noGrp="1"/>
          </p:cNvSpPr>
          <p:nvPr>
            <p:ph type="ftr" sz="quarter" idx="11"/>
          </p:nvPr>
        </p:nvSpPr>
        <p:spPr/>
        <p:txBody>
          <a:bodyPr/>
          <a:lstStyle/>
          <a:p>
            <a:r>
              <a:rPr lang="en-US"/>
              <a:t>c. D. Roberts</a:t>
            </a:r>
          </a:p>
        </p:txBody>
      </p:sp>
      <p:sp>
        <p:nvSpPr>
          <p:cNvPr id="5" name="Slide Number Placeholder 4">
            <a:extLst>
              <a:ext uri="{FF2B5EF4-FFF2-40B4-BE49-F238E27FC236}">
                <a16:creationId xmlns:a16="http://schemas.microsoft.com/office/drawing/2014/main" id="{5BF9EC10-F37D-5C4F-A4D3-823A783C8E50}"/>
              </a:ext>
            </a:extLst>
          </p:cNvPr>
          <p:cNvSpPr>
            <a:spLocks noGrp="1"/>
          </p:cNvSpPr>
          <p:nvPr>
            <p:ph type="sldNum" sz="quarter" idx="12"/>
          </p:nvPr>
        </p:nvSpPr>
        <p:spPr/>
        <p:txBody>
          <a:bodyPr/>
          <a:lstStyle/>
          <a:p>
            <a:fld id="{CDFCD893-2E07-7148-8033-A1380EC32291}" type="slidenum">
              <a:rPr lang="en-US" smtClean="0"/>
              <a:t>‹#›</a:t>
            </a:fld>
            <a:endParaRPr lang="en-US"/>
          </a:p>
        </p:txBody>
      </p:sp>
    </p:spTree>
    <p:extLst>
      <p:ext uri="{BB962C8B-B14F-4D97-AF65-F5344CB8AC3E}">
        <p14:creationId xmlns:p14="http://schemas.microsoft.com/office/powerpoint/2010/main" val="2087939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D8285-D532-124C-83A5-4224A1ECD055}"/>
              </a:ext>
            </a:extLst>
          </p:cNvPr>
          <p:cNvSpPr>
            <a:spLocks noGrp="1"/>
          </p:cNvSpPr>
          <p:nvPr>
            <p:ph type="dt" sz="half" idx="10"/>
          </p:nvPr>
        </p:nvSpPr>
        <p:spPr/>
        <p:txBody>
          <a:bodyPr/>
          <a:lstStyle/>
          <a:p>
            <a:fld id="{DFC540B0-3D65-7D4D-87E2-F18A7C8FEABC}" type="datetime1">
              <a:rPr lang="en-US" smtClean="0"/>
              <a:t>5/30/2023</a:t>
            </a:fld>
            <a:endParaRPr lang="en-US"/>
          </a:p>
        </p:txBody>
      </p:sp>
      <p:sp>
        <p:nvSpPr>
          <p:cNvPr id="3" name="Footer Placeholder 2">
            <a:extLst>
              <a:ext uri="{FF2B5EF4-FFF2-40B4-BE49-F238E27FC236}">
                <a16:creationId xmlns:a16="http://schemas.microsoft.com/office/drawing/2014/main" id="{FDA54403-AD24-8349-9165-72C09D5AC0F3}"/>
              </a:ext>
            </a:extLst>
          </p:cNvPr>
          <p:cNvSpPr>
            <a:spLocks noGrp="1"/>
          </p:cNvSpPr>
          <p:nvPr>
            <p:ph type="ftr" sz="quarter" idx="11"/>
          </p:nvPr>
        </p:nvSpPr>
        <p:spPr/>
        <p:txBody>
          <a:bodyPr/>
          <a:lstStyle/>
          <a:p>
            <a:r>
              <a:rPr lang="en-US"/>
              <a:t>c. D. Roberts</a:t>
            </a:r>
          </a:p>
        </p:txBody>
      </p:sp>
      <p:sp>
        <p:nvSpPr>
          <p:cNvPr id="4" name="Slide Number Placeholder 3">
            <a:extLst>
              <a:ext uri="{FF2B5EF4-FFF2-40B4-BE49-F238E27FC236}">
                <a16:creationId xmlns:a16="http://schemas.microsoft.com/office/drawing/2014/main" id="{89CD1884-9D38-A747-A78A-6CD1AC4E517F}"/>
              </a:ext>
            </a:extLst>
          </p:cNvPr>
          <p:cNvSpPr>
            <a:spLocks noGrp="1"/>
          </p:cNvSpPr>
          <p:nvPr>
            <p:ph type="sldNum" sz="quarter" idx="12"/>
          </p:nvPr>
        </p:nvSpPr>
        <p:spPr/>
        <p:txBody>
          <a:bodyPr/>
          <a:lstStyle/>
          <a:p>
            <a:fld id="{CDFCD893-2E07-7148-8033-A1380EC32291}" type="slidenum">
              <a:rPr lang="en-US" smtClean="0"/>
              <a:t>‹#›</a:t>
            </a:fld>
            <a:endParaRPr lang="en-US"/>
          </a:p>
        </p:txBody>
      </p:sp>
    </p:spTree>
    <p:extLst>
      <p:ext uri="{BB962C8B-B14F-4D97-AF65-F5344CB8AC3E}">
        <p14:creationId xmlns:p14="http://schemas.microsoft.com/office/powerpoint/2010/main" val="20202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6160-B5D9-4C43-B63D-4262EB1974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15AB8A-6DA9-C54A-B07E-C5D022671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906280-3C5C-9149-8C7A-ADC965F40B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51CAF-6C74-D34B-BF3A-80EEFB216FFB}"/>
              </a:ext>
            </a:extLst>
          </p:cNvPr>
          <p:cNvSpPr>
            <a:spLocks noGrp="1"/>
          </p:cNvSpPr>
          <p:nvPr>
            <p:ph type="dt" sz="half" idx="10"/>
          </p:nvPr>
        </p:nvSpPr>
        <p:spPr/>
        <p:txBody>
          <a:bodyPr/>
          <a:lstStyle/>
          <a:p>
            <a:fld id="{2A0E453F-B364-CA45-ADE2-8E5A1F498482}" type="datetime1">
              <a:rPr lang="en-US" smtClean="0"/>
              <a:t>5/30/2023</a:t>
            </a:fld>
            <a:endParaRPr lang="en-US"/>
          </a:p>
        </p:txBody>
      </p:sp>
      <p:sp>
        <p:nvSpPr>
          <p:cNvPr id="6" name="Footer Placeholder 5">
            <a:extLst>
              <a:ext uri="{FF2B5EF4-FFF2-40B4-BE49-F238E27FC236}">
                <a16:creationId xmlns:a16="http://schemas.microsoft.com/office/drawing/2014/main" id="{1C7D5EDE-F40C-D84C-BD5C-3F277733D93D}"/>
              </a:ext>
            </a:extLst>
          </p:cNvPr>
          <p:cNvSpPr>
            <a:spLocks noGrp="1"/>
          </p:cNvSpPr>
          <p:nvPr>
            <p:ph type="ftr" sz="quarter" idx="11"/>
          </p:nvPr>
        </p:nvSpPr>
        <p:spPr/>
        <p:txBody>
          <a:bodyPr/>
          <a:lstStyle/>
          <a:p>
            <a:r>
              <a:rPr lang="en-US"/>
              <a:t>c. D. Roberts</a:t>
            </a:r>
          </a:p>
        </p:txBody>
      </p:sp>
      <p:sp>
        <p:nvSpPr>
          <p:cNvPr id="7" name="Slide Number Placeholder 6">
            <a:extLst>
              <a:ext uri="{FF2B5EF4-FFF2-40B4-BE49-F238E27FC236}">
                <a16:creationId xmlns:a16="http://schemas.microsoft.com/office/drawing/2014/main" id="{71438BF1-22D8-A94B-A7EC-C939874C1C5C}"/>
              </a:ext>
            </a:extLst>
          </p:cNvPr>
          <p:cNvSpPr>
            <a:spLocks noGrp="1"/>
          </p:cNvSpPr>
          <p:nvPr>
            <p:ph type="sldNum" sz="quarter" idx="12"/>
          </p:nvPr>
        </p:nvSpPr>
        <p:spPr/>
        <p:txBody>
          <a:bodyPr/>
          <a:lstStyle/>
          <a:p>
            <a:fld id="{CDFCD893-2E07-7148-8033-A1380EC32291}" type="slidenum">
              <a:rPr lang="en-US" smtClean="0"/>
              <a:t>‹#›</a:t>
            </a:fld>
            <a:endParaRPr lang="en-US"/>
          </a:p>
        </p:txBody>
      </p:sp>
    </p:spTree>
    <p:extLst>
      <p:ext uri="{BB962C8B-B14F-4D97-AF65-F5344CB8AC3E}">
        <p14:creationId xmlns:p14="http://schemas.microsoft.com/office/powerpoint/2010/main" val="259895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A52E-A617-6641-AE69-1172642A66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3D7BC9-E8DA-D640-A547-BB01568C5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8D5032-6307-2242-86EE-CBA8006D2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22C8B-179C-3C4C-83B0-8342BD8AC0FB}"/>
              </a:ext>
            </a:extLst>
          </p:cNvPr>
          <p:cNvSpPr>
            <a:spLocks noGrp="1"/>
          </p:cNvSpPr>
          <p:nvPr>
            <p:ph type="dt" sz="half" idx="10"/>
          </p:nvPr>
        </p:nvSpPr>
        <p:spPr/>
        <p:txBody>
          <a:bodyPr/>
          <a:lstStyle/>
          <a:p>
            <a:fld id="{1EA00BF4-AB81-854E-A863-24927B07454F}" type="datetime1">
              <a:rPr lang="en-US" smtClean="0"/>
              <a:t>5/30/2023</a:t>
            </a:fld>
            <a:endParaRPr lang="en-US"/>
          </a:p>
        </p:txBody>
      </p:sp>
      <p:sp>
        <p:nvSpPr>
          <p:cNvPr id="6" name="Footer Placeholder 5">
            <a:extLst>
              <a:ext uri="{FF2B5EF4-FFF2-40B4-BE49-F238E27FC236}">
                <a16:creationId xmlns:a16="http://schemas.microsoft.com/office/drawing/2014/main" id="{AD0061E6-ED0F-FF4F-9D3F-197EA0EE1607}"/>
              </a:ext>
            </a:extLst>
          </p:cNvPr>
          <p:cNvSpPr>
            <a:spLocks noGrp="1"/>
          </p:cNvSpPr>
          <p:nvPr>
            <p:ph type="ftr" sz="quarter" idx="11"/>
          </p:nvPr>
        </p:nvSpPr>
        <p:spPr/>
        <p:txBody>
          <a:bodyPr/>
          <a:lstStyle/>
          <a:p>
            <a:r>
              <a:rPr lang="en-US"/>
              <a:t>c. D. Roberts</a:t>
            </a:r>
          </a:p>
        </p:txBody>
      </p:sp>
      <p:sp>
        <p:nvSpPr>
          <p:cNvPr id="7" name="Slide Number Placeholder 6">
            <a:extLst>
              <a:ext uri="{FF2B5EF4-FFF2-40B4-BE49-F238E27FC236}">
                <a16:creationId xmlns:a16="http://schemas.microsoft.com/office/drawing/2014/main" id="{17D0324C-EDD5-5743-A563-5908BFCF34D5}"/>
              </a:ext>
            </a:extLst>
          </p:cNvPr>
          <p:cNvSpPr>
            <a:spLocks noGrp="1"/>
          </p:cNvSpPr>
          <p:nvPr>
            <p:ph type="sldNum" sz="quarter" idx="12"/>
          </p:nvPr>
        </p:nvSpPr>
        <p:spPr/>
        <p:txBody>
          <a:bodyPr/>
          <a:lstStyle/>
          <a:p>
            <a:fld id="{CDFCD893-2E07-7148-8033-A1380EC32291}" type="slidenum">
              <a:rPr lang="en-US" smtClean="0"/>
              <a:t>‹#›</a:t>
            </a:fld>
            <a:endParaRPr lang="en-US"/>
          </a:p>
        </p:txBody>
      </p:sp>
    </p:spTree>
    <p:extLst>
      <p:ext uri="{BB962C8B-B14F-4D97-AF65-F5344CB8AC3E}">
        <p14:creationId xmlns:p14="http://schemas.microsoft.com/office/powerpoint/2010/main" val="1441337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2DAD90-3AFD-E34F-B7F7-071B884EA5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19FDB1-F8DD-C143-81BF-37FA18DCA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837D0-35E0-D643-A212-36241D815B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930C9-D2C2-F940-9F69-978BE6BD5F9D}" type="datetime1">
              <a:rPr lang="en-US" smtClean="0"/>
              <a:t>5/30/2023</a:t>
            </a:fld>
            <a:endParaRPr lang="en-US"/>
          </a:p>
        </p:txBody>
      </p:sp>
      <p:sp>
        <p:nvSpPr>
          <p:cNvPr id="5" name="Footer Placeholder 4">
            <a:extLst>
              <a:ext uri="{FF2B5EF4-FFF2-40B4-BE49-F238E27FC236}">
                <a16:creationId xmlns:a16="http://schemas.microsoft.com/office/drawing/2014/main" id="{41910A0F-2D67-814E-A185-FEE7CA726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 D. Roberts</a:t>
            </a:r>
          </a:p>
        </p:txBody>
      </p:sp>
      <p:sp>
        <p:nvSpPr>
          <p:cNvPr id="6" name="Slide Number Placeholder 5">
            <a:extLst>
              <a:ext uri="{FF2B5EF4-FFF2-40B4-BE49-F238E27FC236}">
                <a16:creationId xmlns:a16="http://schemas.microsoft.com/office/drawing/2014/main" id="{6D56F0E7-5300-E74E-86F0-610E75E8DF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CD893-2E07-7148-8033-A1380EC32291}" type="slidenum">
              <a:rPr lang="en-US" smtClean="0"/>
              <a:t>‹#›</a:t>
            </a:fld>
            <a:endParaRPr lang="en-US"/>
          </a:p>
        </p:txBody>
      </p:sp>
    </p:spTree>
    <p:extLst>
      <p:ext uri="{BB962C8B-B14F-4D97-AF65-F5344CB8AC3E}">
        <p14:creationId xmlns:p14="http://schemas.microsoft.com/office/powerpoint/2010/main" val="3648383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5/30/2023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53550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5.tiff"/><Relationship Id="rId4" Type="http://schemas.openxmlformats.org/officeDocument/2006/relationships/image" Target="../media/image24.tiff"/></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tiff"/></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6.tiff"/><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31.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tiff"/><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82BEFA-1328-8D4F-B34B-5FD730612417}"/>
              </a:ext>
            </a:extLst>
          </p:cNvPr>
          <p:cNvSpPr/>
          <p:nvPr/>
        </p:nvSpPr>
        <p:spPr>
          <a:xfrm>
            <a:off x="0" y="0"/>
            <a:ext cx="12192000" cy="4119408"/>
          </a:xfrm>
          <a:prstGeom prst="rect">
            <a:avLst/>
          </a:prstGeom>
          <a:solidFill>
            <a:srgbClr val="B0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594F"/>
              </a:solidFill>
            </a:endParaRPr>
          </a:p>
        </p:txBody>
      </p:sp>
      <p:sp>
        <p:nvSpPr>
          <p:cNvPr id="6" name="TextBox 5">
            <a:extLst>
              <a:ext uri="{FF2B5EF4-FFF2-40B4-BE49-F238E27FC236}">
                <a16:creationId xmlns:a16="http://schemas.microsoft.com/office/drawing/2014/main" id="{02F5B1BA-C550-0148-B4B0-837E88733F79}"/>
              </a:ext>
            </a:extLst>
          </p:cNvPr>
          <p:cNvSpPr txBox="1"/>
          <p:nvPr/>
        </p:nvSpPr>
        <p:spPr>
          <a:xfrm>
            <a:off x="-170384" y="2793642"/>
            <a:ext cx="12532766" cy="954107"/>
          </a:xfrm>
          <a:prstGeom prst="rect">
            <a:avLst/>
          </a:prstGeom>
          <a:noFill/>
        </p:spPr>
        <p:txBody>
          <a:bodyPr wrap="square" rtlCol="0">
            <a:spAutoFit/>
          </a:bodyPr>
          <a:lstStyle/>
          <a:p>
            <a:pPr algn="ctr"/>
            <a:r>
              <a:rPr lang="en-US" sz="2800" dirty="0" smtClean="0">
                <a:solidFill>
                  <a:schemeClr val="bg1"/>
                </a:solidFill>
                <a:latin typeface="Gill Sans MT" panose="020B0502020104020203" pitchFamily="34" charset="0"/>
                <a:cs typeface="Arial" panose="020B0604020202020204" pitchFamily="34" charset="0"/>
              </a:rPr>
              <a:t>History and Harms of Removal and Family Separation </a:t>
            </a:r>
            <a:endParaRPr lang="en-US" sz="2800" dirty="0">
              <a:solidFill>
                <a:schemeClr val="bg1"/>
              </a:solidFill>
              <a:latin typeface="Gill Sans MT" panose="020B0502020104020203" pitchFamily="34" charset="0"/>
              <a:cs typeface="Arial" panose="020B0604020202020204" pitchFamily="34" charset="0"/>
            </a:endParaRPr>
          </a:p>
          <a:p>
            <a:pPr algn="ctr"/>
            <a:r>
              <a:rPr lang="en-US" sz="2800" dirty="0" smtClean="0">
                <a:solidFill>
                  <a:schemeClr val="bg1"/>
                </a:solidFill>
                <a:latin typeface="Gill Sans MT" panose="020B0502020104020203" pitchFamily="34" charset="0"/>
                <a:cs typeface="Arial" panose="020B0604020202020204" pitchFamily="34" charset="0"/>
              </a:rPr>
              <a:t>June 1, 2023</a:t>
            </a:r>
            <a:endParaRPr lang="en-US" sz="2800" dirty="0">
              <a:solidFill>
                <a:schemeClr val="bg1"/>
              </a:solidFill>
              <a:latin typeface="Gill Sans MT" panose="020B0502020104020203" pitchFamily="34" charset="0"/>
              <a:cs typeface="Arial" panose="020B0604020202020204" pitchFamily="34" charset="0"/>
            </a:endParaRPr>
          </a:p>
        </p:txBody>
      </p:sp>
      <p:sp>
        <p:nvSpPr>
          <p:cNvPr id="8" name="Rectangle: Rounded Corners 49">
            <a:extLst>
              <a:ext uri="{FF2B5EF4-FFF2-40B4-BE49-F238E27FC236}">
                <a16:creationId xmlns:a16="http://schemas.microsoft.com/office/drawing/2014/main" id="{EFCE38E8-D6C9-4050-A254-3A6749E68772}"/>
              </a:ext>
            </a:extLst>
          </p:cNvPr>
          <p:cNvSpPr/>
          <p:nvPr/>
        </p:nvSpPr>
        <p:spPr>
          <a:xfrm>
            <a:off x="224589" y="1032387"/>
            <a:ext cx="11742820" cy="1761255"/>
          </a:xfrm>
          <a:prstGeom prst="roundRect">
            <a:avLst/>
          </a:prstGeom>
          <a:solidFill>
            <a:srgbClr val="ECF7F9"/>
          </a:solidFill>
          <a:ln w="28575">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5BAC3"/>
              </a:solidFill>
            </a:endParaRPr>
          </a:p>
        </p:txBody>
      </p:sp>
      <p:sp>
        <p:nvSpPr>
          <p:cNvPr id="2" name="TextBox 1"/>
          <p:cNvSpPr txBox="1"/>
          <p:nvPr/>
        </p:nvSpPr>
        <p:spPr>
          <a:xfrm>
            <a:off x="224589" y="4333715"/>
            <a:ext cx="6474543" cy="2800767"/>
          </a:xfrm>
          <a:prstGeom prst="rect">
            <a:avLst/>
          </a:prstGeom>
          <a:noFill/>
        </p:spPr>
        <p:txBody>
          <a:bodyPr wrap="square" rtlCol="0">
            <a:spAutoFit/>
          </a:bodyPr>
          <a:lstStyle/>
          <a:p>
            <a:r>
              <a:rPr lang="en-US" sz="2000" b="1" dirty="0" smtClean="0">
                <a:solidFill>
                  <a:schemeClr val="accent3">
                    <a:lumMod val="50000"/>
                  </a:schemeClr>
                </a:solidFill>
                <a:latin typeface="Gill Sans MT" panose="020B0502020104020203" pitchFamily="34" charset="0"/>
                <a:cs typeface="Arial" panose="020B0604020202020204" pitchFamily="34" charset="0"/>
              </a:rPr>
              <a:t>Professor Dorothy </a:t>
            </a:r>
            <a:r>
              <a:rPr lang="en-US" sz="2000" b="1" dirty="0">
                <a:solidFill>
                  <a:schemeClr val="accent3">
                    <a:lumMod val="50000"/>
                  </a:schemeClr>
                </a:solidFill>
                <a:latin typeface="Gill Sans MT" panose="020B0502020104020203" pitchFamily="34" charset="0"/>
                <a:cs typeface="Arial" panose="020B0604020202020204" pitchFamily="34" charset="0"/>
              </a:rPr>
              <a:t>Roberts</a:t>
            </a:r>
          </a:p>
          <a:p>
            <a:r>
              <a:rPr lang="en-US" sz="2000" dirty="0">
                <a:solidFill>
                  <a:schemeClr val="accent3">
                    <a:lumMod val="50000"/>
                  </a:schemeClr>
                </a:solidFill>
                <a:latin typeface="Gill Sans MT" panose="020B0502020104020203" pitchFamily="34" charset="0"/>
                <a:cs typeface="Arial" panose="020B0604020202020204" pitchFamily="34" charset="0"/>
              </a:rPr>
              <a:t>George A. Weiss University Professor of Law and Sociology &amp; Raymond Pace and Sadie Tanner Mossell Alexander Professor of Civil </a:t>
            </a:r>
            <a:r>
              <a:rPr lang="en-US" sz="2000" dirty="0">
                <a:solidFill>
                  <a:srgbClr val="525252"/>
                </a:solidFill>
                <a:latin typeface="Gill Sans MT" panose="020B0502020104020203" pitchFamily="34" charset="0"/>
                <a:cs typeface="Arial" panose="020B0604020202020204" pitchFamily="34" charset="0"/>
              </a:rPr>
              <a:t>Rights</a:t>
            </a:r>
            <a:r>
              <a:rPr lang="en-US" sz="2000" dirty="0">
                <a:solidFill>
                  <a:schemeClr val="accent3">
                    <a:lumMod val="50000"/>
                  </a:schemeClr>
                </a:solidFill>
                <a:latin typeface="Gill Sans MT" panose="020B0502020104020203" pitchFamily="34" charset="0"/>
                <a:cs typeface="Arial" panose="020B0604020202020204" pitchFamily="34" charset="0"/>
              </a:rPr>
              <a:t>, University of Pennsylvania </a:t>
            </a:r>
          </a:p>
          <a:p>
            <a:endParaRPr lang="en-US" sz="2000" dirty="0">
              <a:solidFill>
                <a:schemeClr val="accent3">
                  <a:lumMod val="50000"/>
                </a:schemeClr>
              </a:solidFill>
              <a:latin typeface="Gill Sans MT" panose="020B0502020104020203" pitchFamily="34" charset="0"/>
              <a:cs typeface="Arial" panose="020B0604020202020204" pitchFamily="34" charset="0"/>
            </a:endParaRPr>
          </a:p>
          <a:p>
            <a:r>
              <a:rPr lang="en-US" sz="2000" b="1" dirty="0">
                <a:solidFill>
                  <a:schemeClr val="accent3">
                    <a:lumMod val="50000"/>
                  </a:schemeClr>
                </a:solidFill>
                <a:latin typeface="Gill Sans MT" panose="020B0502020104020203" pitchFamily="34" charset="0"/>
                <a:cs typeface="Arial" panose="020B0604020202020204" pitchFamily="34" charset="0"/>
              </a:rPr>
              <a:t>Shereen A. White</a:t>
            </a:r>
          </a:p>
          <a:p>
            <a:r>
              <a:rPr lang="en-US" sz="2000" dirty="0">
                <a:solidFill>
                  <a:schemeClr val="accent3">
                    <a:lumMod val="50000"/>
                  </a:schemeClr>
                </a:solidFill>
                <a:latin typeface="Gill Sans MT" panose="020B0502020104020203" pitchFamily="34" charset="0"/>
                <a:cs typeface="Arial" panose="020B0604020202020204" pitchFamily="34" charset="0"/>
              </a:rPr>
              <a:t>Director of Advocacy &amp; Policy, Children’s Rights</a:t>
            </a:r>
          </a:p>
          <a:p>
            <a:endParaRPr lang="en-US" dirty="0" smtClean="0">
              <a:solidFill>
                <a:schemeClr val="accent3">
                  <a:lumMod val="50000"/>
                </a:schemeClr>
              </a:solidFill>
              <a:latin typeface="Gill Sans MT" panose="020B0502020104020203" pitchFamily="34" charset="0"/>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394B92C0-5B3B-D64C-83EE-8FB5F2C656E6}"/>
              </a:ext>
            </a:extLst>
          </p:cNvPr>
          <p:cNvSpPr txBox="1"/>
          <p:nvPr/>
        </p:nvSpPr>
        <p:spPr>
          <a:xfrm>
            <a:off x="224588" y="1158954"/>
            <a:ext cx="11742821" cy="1569660"/>
          </a:xfrm>
          <a:prstGeom prst="rect">
            <a:avLst/>
          </a:prstGeom>
          <a:noFill/>
          <a:ln>
            <a:noFill/>
          </a:ln>
        </p:spPr>
        <p:txBody>
          <a:bodyPr wrap="square" rtlCol="0">
            <a:spAutoFit/>
          </a:bodyPr>
          <a:lstStyle/>
          <a:p>
            <a:pPr algn="ctr"/>
            <a:r>
              <a:rPr lang="en-US" sz="4800" b="1" dirty="0" smtClean="0">
                <a:solidFill>
                  <a:srgbClr val="EB594F"/>
                </a:solidFill>
                <a:latin typeface="Gill Sans MT" panose="020B0502020104020203" pitchFamily="34" charset="0"/>
                <a:cs typeface="Arial" panose="020B0604020202020204" pitchFamily="34" charset="0"/>
              </a:rPr>
              <a:t>LISTEN &amp; LEARN, SEEN &amp; HEARD: </a:t>
            </a:r>
          </a:p>
          <a:p>
            <a:pPr algn="ctr"/>
            <a:r>
              <a:rPr lang="en-US" sz="4800" b="1" dirty="0" smtClean="0">
                <a:solidFill>
                  <a:srgbClr val="EB594F"/>
                </a:solidFill>
                <a:latin typeface="Gill Sans MT" panose="020B0502020104020203" pitchFamily="34" charset="0"/>
                <a:cs typeface="Arial" panose="020B0604020202020204" pitchFamily="34" charset="0"/>
              </a:rPr>
              <a:t>FAMILIES KNOW BEST </a:t>
            </a:r>
          </a:p>
        </p:txBody>
      </p:sp>
    </p:spTree>
    <p:extLst>
      <p:ext uri="{BB962C8B-B14F-4D97-AF65-F5344CB8AC3E}">
        <p14:creationId xmlns:p14="http://schemas.microsoft.com/office/powerpoint/2010/main" val="121278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90663" y="2035480"/>
            <a:ext cx="6223819" cy="4040855"/>
          </a:xfrm>
          <a:prstGeom prst="roundRect">
            <a:avLst/>
          </a:prstGeom>
          <a:solidFill>
            <a:srgbClr val="206B93"/>
          </a:solidFill>
          <a:ln w="28575">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065427-62FE-C84A-BA27-602CA3ED3699}"/>
              </a:ext>
            </a:extLst>
          </p:cNvPr>
          <p:cNvSpPr/>
          <p:nvPr/>
        </p:nvSpPr>
        <p:spPr>
          <a:xfrm>
            <a:off x="0" y="0"/>
            <a:ext cx="12192000" cy="1326974"/>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5F9F4E-66CD-FE45-A2B7-8DA38BC6D709}"/>
              </a:ext>
            </a:extLst>
          </p:cNvPr>
          <p:cNvSpPr txBox="1"/>
          <p:nvPr/>
        </p:nvSpPr>
        <p:spPr>
          <a:xfrm>
            <a:off x="399338" y="416269"/>
            <a:ext cx="11215144" cy="584775"/>
          </a:xfrm>
          <a:prstGeom prst="rect">
            <a:avLst/>
          </a:prstGeom>
          <a:noFill/>
        </p:spPr>
        <p:txBody>
          <a:bodyPr wrap="square" rtlCol="0">
            <a:spAutoFit/>
          </a:bodyPr>
          <a:lstStyle/>
          <a:p>
            <a:pPr algn="ctr"/>
            <a:r>
              <a:rPr lang="en-US" sz="3200" b="1" dirty="0" smtClean="0">
                <a:solidFill>
                  <a:srgbClr val="EB594F"/>
                </a:solidFill>
                <a:latin typeface="Gill Sans MT" panose="020B0502020104020203" pitchFamily="34" charset="0"/>
                <a:cs typeface="Arial" panose="020B0604020202020204" pitchFamily="34" charset="0"/>
              </a:rPr>
              <a:t>STRUCTURED TO HARM</a:t>
            </a:r>
            <a:endParaRPr lang="en-US" sz="3200" b="1" dirty="0">
              <a:solidFill>
                <a:srgbClr val="EB594F"/>
              </a:solidFill>
              <a:latin typeface="Gill Sans MT" panose="020B0502020104020203" pitchFamily="34" charset="0"/>
              <a:cs typeface="Arial" panose="020B0604020202020204" pitchFamily="34" charset="0"/>
            </a:endParaRPr>
          </a:p>
        </p:txBody>
      </p:sp>
      <p:sp>
        <p:nvSpPr>
          <p:cNvPr id="48" name="TextBox 47">
            <a:extLst>
              <a:ext uri="{FF2B5EF4-FFF2-40B4-BE49-F238E27FC236}">
                <a16:creationId xmlns:a16="http://schemas.microsoft.com/office/drawing/2014/main" id="{B30D4770-9A93-6D48-B961-AAE47770EF1C}"/>
              </a:ext>
            </a:extLst>
          </p:cNvPr>
          <p:cNvSpPr txBox="1"/>
          <p:nvPr/>
        </p:nvSpPr>
        <p:spPr>
          <a:xfrm>
            <a:off x="60186" y="4539399"/>
            <a:ext cx="2985886"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Mandatory Reporting</a:t>
            </a:r>
          </a:p>
        </p:txBody>
      </p:sp>
      <p:cxnSp>
        <p:nvCxnSpPr>
          <p:cNvPr id="32" name="Straight Connector 31">
            <a:extLst>
              <a:ext uri="{FF2B5EF4-FFF2-40B4-BE49-F238E27FC236}">
                <a16:creationId xmlns:a16="http://schemas.microsoft.com/office/drawing/2014/main" id="{84CBF80D-7160-4F95-97E1-56AAD5C716B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pic>
        <p:nvPicPr>
          <p:cNvPr id="8" name="Content Placeholder 5">
            <a:extLst>
              <a:ext uri="{FF2B5EF4-FFF2-40B4-BE49-F238E27FC236}">
                <a16:creationId xmlns:a16="http://schemas.microsoft.com/office/drawing/2014/main" id="{ABE4E5AC-40BE-ACC6-5964-BEC340753781}"/>
              </a:ext>
            </a:extLst>
          </p:cNvPr>
          <p:cNvPicPr>
            <a:picLocks noChangeAspect="1"/>
          </p:cNvPicPr>
          <p:nvPr/>
        </p:nvPicPr>
        <p:blipFill>
          <a:blip r:embed="rId3"/>
          <a:stretch>
            <a:fillRect/>
          </a:stretch>
        </p:blipFill>
        <p:spPr>
          <a:xfrm>
            <a:off x="523632" y="2197711"/>
            <a:ext cx="4412516" cy="3751022"/>
          </a:xfrm>
          <a:prstGeom prst="rect">
            <a:avLst/>
          </a:prstGeom>
        </p:spPr>
      </p:pic>
      <p:sp>
        <p:nvSpPr>
          <p:cNvPr id="3" name="Rectangle 2"/>
          <p:cNvSpPr/>
          <p:nvPr/>
        </p:nvSpPr>
        <p:spPr>
          <a:xfrm>
            <a:off x="5738308" y="2163081"/>
            <a:ext cx="5764501" cy="3785652"/>
          </a:xfrm>
          <a:prstGeom prst="rect">
            <a:avLst/>
          </a:prstGeom>
        </p:spPr>
        <p:txBody>
          <a:bodyPr wrap="square">
            <a:spAutoFit/>
          </a:bodyPr>
          <a:lstStyle/>
          <a:p>
            <a:r>
              <a:rPr lang="en-US" sz="2000" dirty="0">
                <a:solidFill>
                  <a:schemeClr val="bg1"/>
                </a:solidFill>
                <a:latin typeface="Gill Sans MT" panose="020B0502020104020203" pitchFamily="34" charset="0"/>
              </a:rPr>
              <a:t>“No one really tells you about the mental abuse that the foster care system will put you through. How you become more unstable than you probably were before. How you become a liability and you’re bound by all these regulations for your ‘well-being’ and your ‘safety.’ How you really are treated like you’re disposable: you really are given a </a:t>
            </a:r>
            <a:r>
              <a:rPr lang="en-US" sz="2000" dirty="0" smtClean="0">
                <a:solidFill>
                  <a:schemeClr val="bg1"/>
                </a:solidFill>
                <a:latin typeface="Gill Sans MT" panose="020B0502020104020203" pitchFamily="34" charset="0"/>
              </a:rPr>
              <a:t>trash bag—that’s </a:t>
            </a:r>
            <a:r>
              <a:rPr lang="en-US" sz="2000" dirty="0">
                <a:solidFill>
                  <a:schemeClr val="bg1"/>
                </a:solidFill>
                <a:latin typeface="Gill Sans MT" panose="020B0502020104020203" pitchFamily="34" charset="0"/>
              </a:rPr>
              <a:t>not just a story they tell. You are made to feel like you are temporary, and to not get too comfortable because you’re not family.”</a:t>
            </a:r>
          </a:p>
          <a:p>
            <a:endParaRPr lang="en-US" sz="2000" dirty="0">
              <a:solidFill>
                <a:schemeClr val="bg1"/>
              </a:solidFill>
              <a:latin typeface="Gill Sans MT" panose="020B0502020104020203" pitchFamily="34" charset="0"/>
            </a:endParaRPr>
          </a:p>
          <a:p>
            <a:r>
              <a:rPr lang="en-US" sz="2000" dirty="0">
                <a:solidFill>
                  <a:schemeClr val="bg1"/>
                </a:solidFill>
                <a:latin typeface="Gill Sans MT" panose="020B0502020104020203" pitchFamily="34" charset="0"/>
              </a:rPr>
              <a:t>Athena Garcia-Gunn, </a:t>
            </a:r>
            <a:r>
              <a:rPr lang="en-US" sz="2000" dirty="0" err="1">
                <a:solidFill>
                  <a:schemeClr val="bg1"/>
                </a:solidFill>
                <a:latin typeface="Gill Sans MT" panose="020B0502020104020203" pitchFamily="34" charset="0"/>
              </a:rPr>
              <a:t>TEDx</a:t>
            </a:r>
            <a:r>
              <a:rPr lang="en-US" sz="2000" dirty="0">
                <a:solidFill>
                  <a:schemeClr val="bg1"/>
                </a:solidFill>
                <a:latin typeface="Gill Sans MT" panose="020B0502020104020203" pitchFamily="34" charset="0"/>
              </a:rPr>
              <a:t> (2017)</a:t>
            </a:r>
          </a:p>
        </p:txBody>
      </p:sp>
    </p:spTree>
    <p:extLst>
      <p:ext uri="{BB962C8B-B14F-4D97-AF65-F5344CB8AC3E}">
        <p14:creationId xmlns:p14="http://schemas.microsoft.com/office/powerpoint/2010/main" val="2596648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65427-62FE-C84A-BA27-602CA3ED3699}"/>
              </a:ext>
            </a:extLst>
          </p:cNvPr>
          <p:cNvSpPr/>
          <p:nvPr/>
        </p:nvSpPr>
        <p:spPr>
          <a:xfrm>
            <a:off x="0" y="0"/>
            <a:ext cx="12192000" cy="1326974"/>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5F9F4E-66CD-FE45-A2B7-8DA38BC6D709}"/>
              </a:ext>
            </a:extLst>
          </p:cNvPr>
          <p:cNvSpPr txBox="1"/>
          <p:nvPr/>
        </p:nvSpPr>
        <p:spPr>
          <a:xfrm>
            <a:off x="399337" y="416269"/>
            <a:ext cx="11517359" cy="584775"/>
          </a:xfrm>
          <a:prstGeom prst="rect">
            <a:avLst/>
          </a:prstGeom>
          <a:noFill/>
        </p:spPr>
        <p:txBody>
          <a:bodyPr wrap="square" rtlCol="0">
            <a:spAutoFit/>
          </a:bodyPr>
          <a:lstStyle/>
          <a:p>
            <a:pPr algn="ctr"/>
            <a:r>
              <a:rPr lang="en-US" sz="3200" b="1" dirty="0" smtClean="0">
                <a:solidFill>
                  <a:srgbClr val="EB594F"/>
                </a:solidFill>
                <a:latin typeface="Gill Sans MT" panose="020B0502020104020203" pitchFamily="34" charset="0"/>
                <a:cs typeface="Arial" panose="020B0604020202020204" pitchFamily="34" charset="0"/>
              </a:rPr>
              <a:t>PREYING ON CHILDREN: “REVENUE MAXIMIZATION”</a:t>
            </a:r>
            <a:endParaRPr lang="en-US" sz="3200" b="1" dirty="0">
              <a:solidFill>
                <a:srgbClr val="EB594F"/>
              </a:solidFill>
              <a:latin typeface="Gill Sans MT" panose="020B0502020104020203"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84CBF80D-7160-4F95-97E1-56AAD5C716B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pic>
        <p:nvPicPr>
          <p:cNvPr id="9" name="Content Placeholder 5" descr="A screenshot of a news&#10;&#10;Description automatically generated with medium confidence">
            <a:extLst>
              <a:ext uri="{FF2B5EF4-FFF2-40B4-BE49-F238E27FC236}">
                <a16:creationId xmlns:a16="http://schemas.microsoft.com/office/drawing/2014/main" id="{C43F645B-98A1-9B7C-8463-54952545100E}"/>
              </a:ext>
            </a:extLst>
          </p:cNvPr>
          <p:cNvPicPr>
            <a:picLocks noChangeAspect="1"/>
          </p:cNvPicPr>
          <p:nvPr/>
        </p:nvPicPr>
        <p:blipFill>
          <a:blip r:embed="rId3"/>
          <a:stretch>
            <a:fillRect/>
          </a:stretch>
        </p:blipFill>
        <p:spPr>
          <a:xfrm>
            <a:off x="3476366" y="1652903"/>
            <a:ext cx="5239265" cy="4802187"/>
          </a:xfrm>
          <a:prstGeom prst="rect">
            <a:avLst/>
          </a:prstGeom>
          <a:ln w="28575">
            <a:solidFill>
              <a:schemeClr val="tx1"/>
            </a:solidFill>
          </a:ln>
        </p:spPr>
      </p:pic>
    </p:spTree>
    <p:extLst>
      <p:ext uri="{BB962C8B-B14F-4D97-AF65-F5344CB8AC3E}">
        <p14:creationId xmlns:p14="http://schemas.microsoft.com/office/powerpoint/2010/main" val="3385550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65427-62FE-C84A-BA27-602CA3ED3699}"/>
              </a:ext>
            </a:extLst>
          </p:cNvPr>
          <p:cNvSpPr/>
          <p:nvPr/>
        </p:nvSpPr>
        <p:spPr>
          <a:xfrm>
            <a:off x="0" y="0"/>
            <a:ext cx="12192000" cy="1326974"/>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5F9F4E-66CD-FE45-A2B7-8DA38BC6D709}"/>
              </a:ext>
            </a:extLst>
          </p:cNvPr>
          <p:cNvSpPr txBox="1"/>
          <p:nvPr/>
        </p:nvSpPr>
        <p:spPr>
          <a:xfrm>
            <a:off x="399338" y="416269"/>
            <a:ext cx="11215144" cy="584775"/>
          </a:xfrm>
          <a:prstGeom prst="rect">
            <a:avLst/>
          </a:prstGeom>
          <a:noFill/>
        </p:spPr>
        <p:txBody>
          <a:bodyPr wrap="square" rtlCol="0">
            <a:spAutoFit/>
          </a:bodyPr>
          <a:lstStyle/>
          <a:p>
            <a:pPr algn="ctr"/>
            <a:r>
              <a:rPr lang="en-US" sz="3200" b="1" dirty="0" smtClean="0">
                <a:solidFill>
                  <a:srgbClr val="EB594F"/>
                </a:solidFill>
                <a:latin typeface="Gill Sans MT" panose="020B0502020104020203" pitchFamily="34" charset="0"/>
                <a:cs typeface="Arial" panose="020B0604020202020204" pitchFamily="34" charset="0"/>
              </a:rPr>
              <a:t>CRIMINALIZING BLACK CHILDREN</a:t>
            </a:r>
            <a:endParaRPr lang="en-US" sz="3200" b="1" dirty="0">
              <a:solidFill>
                <a:srgbClr val="EB594F"/>
              </a:solidFill>
              <a:latin typeface="Gill Sans MT" panose="020B0502020104020203" pitchFamily="34" charset="0"/>
              <a:cs typeface="Arial" panose="020B0604020202020204" pitchFamily="34" charset="0"/>
            </a:endParaRPr>
          </a:p>
        </p:txBody>
      </p:sp>
      <p:sp>
        <p:nvSpPr>
          <p:cNvPr id="48" name="TextBox 47">
            <a:extLst>
              <a:ext uri="{FF2B5EF4-FFF2-40B4-BE49-F238E27FC236}">
                <a16:creationId xmlns:a16="http://schemas.microsoft.com/office/drawing/2014/main" id="{B30D4770-9A93-6D48-B961-AAE47770EF1C}"/>
              </a:ext>
            </a:extLst>
          </p:cNvPr>
          <p:cNvSpPr txBox="1"/>
          <p:nvPr/>
        </p:nvSpPr>
        <p:spPr>
          <a:xfrm>
            <a:off x="60186" y="4539399"/>
            <a:ext cx="2985886"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Mandatory Reporting</a:t>
            </a:r>
          </a:p>
        </p:txBody>
      </p:sp>
      <p:cxnSp>
        <p:nvCxnSpPr>
          <p:cNvPr id="32" name="Straight Connector 31">
            <a:extLst>
              <a:ext uri="{FF2B5EF4-FFF2-40B4-BE49-F238E27FC236}">
                <a16:creationId xmlns:a16="http://schemas.microsoft.com/office/drawing/2014/main" id="{84CBF80D-7160-4F95-97E1-56AAD5C716B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sp>
        <p:nvSpPr>
          <p:cNvPr id="2" name="Rectangle 1"/>
          <p:cNvSpPr/>
          <p:nvPr/>
        </p:nvSpPr>
        <p:spPr>
          <a:xfrm>
            <a:off x="598619" y="6010496"/>
            <a:ext cx="6096000" cy="369332"/>
          </a:xfrm>
          <a:prstGeom prst="rect">
            <a:avLst/>
          </a:prstGeom>
        </p:spPr>
        <p:txBody>
          <a:bodyPr>
            <a:spAutoFit/>
          </a:bodyPr>
          <a:lstStyle/>
          <a:p>
            <a:r>
              <a:rPr lang="en-US" dirty="0" smtClean="0">
                <a:solidFill>
                  <a:srgbClr val="525252"/>
                </a:solidFill>
                <a:latin typeface="Gill Sans MT" panose="020B0502020104020203" pitchFamily="34" charset="0"/>
              </a:rPr>
              <a:t>Think </a:t>
            </a:r>
            <a:r>
              <a:rPr lang="en-US" dirty="0">
                <a:solidFill>
                  <a:srgbClr val="525252"/>
                </a:solidFill>
                <a:latin typeface="Gill Sans MT" panose="020B0502020104020203" pitchFamily="34" charset="0"/>
              </a:rPr>
              <a:t>of Us, </a:t>
            </a:r>
            <a:r>
              <a:rPr lang="en-US" i="1" dirty="0">
                <a:solidFill>
                  <a:srgbClr val="525252"/>
                </a:solidFill>
                <a:latin typeface="Gill Sans MT" panose="020B0502020104020203" pitchFamily="34" charset="0"/>
              </a:rPr>
              <a:t>Away from Home </a:t>
            </a:r>
            <a:r>
              <a:rPr lang="en-US" dirty="0">
                <a:solidFill>
                  <a:srgbClr val="525252"/>
                </a:solidFill>
                <a:latin typeface="Gill Sans MT" panose="020B0502020104020203" pitchFamily="34" charset="0"/>
              </a:rPr>
              <a:t>(2021)</a:t>
            </a:r>
          </a:p>
        </p:txBody>
      </p:sp>
      <p:sp>
        <p:nvSpPr>
          <p:cNvPr id="11" name="Rectangle: Rounded Corners 49">
            <a:extLst>
              <a:ext uri="{FF2B5EF4-FFF2-40B4-BE49-F238E27FC236}">
                <a16:creationId xmlns:a16="http://schemas.microsoft.com/office/drawing/2014/main" id="{EFCE38E8-D6C9-4050-A254-3A6749E68772}"/>
              </a:ext>
            </a:extLst>
          </p:cNvPr>
          <p:cNvSpPr/>
          <p:nvPr/>
        </p:nvSpPr>
        <p:spPr>
          <a:xfrm>
            <a:off x="598619" y="1800298"/>
            <a:ext cx="4790006" cy="1783159"/>
          </a:xfrm>
          <a:prstGeom prst="roundRect">
            <a:avLst/>
          </a:prstGeom>
          <a:solidFill>
            <a:srgbClr val="206B93"/>
          </a:solidFill>
          <a:ln w="28575">
            <a:solidFill>
              <a:srgbClr val="4D4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Gill Sans MT" panose="020B0502020104020203" pitchFamily="34" charset="0"/>
              </a:rPr>
              <a:t>“frequently compared institutional placements to prison, as institutional placements have many functions of a </a:t>
            </a:r>
            <a:r>
              <a:rPr lang="en-US" sz="2000" dirty="0" err="1" smtClean="0">
                <a:latin typeface="Gill Sans MT" panose="020B0502020104020203" pitchFamily="34" charset="0"/>
              </a:rPr>
              <a:t>carceral</a:t>
            </a:r>
            <a:r>
              <a:rPr lang="en-US" sz="2000" dirty="0" smtClean="0">
                <a:latin typeface="Gill Sans MT" panose="020B0502020104020203" pitchFamily="34" charset="0"/>
              </a:rPr>
              <a:t> environment: confined, surveilling, </a:t>
            </a:r>
            <a:r>
              <a:rPr lang="en-US" sz="2000" dirty="0" err="1" smtClean="0">
                <a:latin typeface="Gill Sans MT" panose="020B0502020104020203" pitchFamily="34" charset="0"/>
              </a:rPr>
              <a:t>punitory</a:t>
            </a:r>
            <a:r>
              <a:rPr lang="en-US" sz="2000" dirty="0" smtClean="0">
                <a:latin typeface="Gill Sans MT" panose="020B0502020104020203" pitchFamily="34" charset="0"/>
              </a:rPr>
              <a:t>, restrictive, and degrading.”</a:t>
            </a:r>
            <a:endParaRPr lang="en-US" sz="2000" dirty="0">
              <a:latin typeface="Gill Sans MT" panose="020B0502020104020203" pitchFamily="34" charset="0"/>
            </a:endParaRPr>
          </a:p>
        </p:txBody>
      </p:sp>
      <p:sp>
        <p:nvSpPr>
          <p:cNvPr id="12" name="Rectangle: Rounded Corners 49">
            <a:extLst>
              <a:ext uri="{FF2B5EF4-FFF2-40B4-BE49-F238E27FC236}">
                <a16:creationId xmlns:a16="http://schemas.microsoft.com/office/drawing/2014/main" id="{EFCE38E8-D6C9-4050-A254-3A6749E68772}"/>
              </a:ext>
            </a:extLst>
          </p:cNvPr>
          <p:cNvSpPr/>
          <p:nvPr/>
        </p:nvSpPr>
        <p:spPr>
          <a:xfrm>
            <a:off x="598619" y="3837150"/>
            <a:ext cx="4790006" cy="1783159"/>
          </a:xfrm>
          <a:prstGeom prst="roundRect">
            <a:avLst/>
          </a:prstGeom>
          <a:solidFill>
            <a:srgbClr val="206B93"/>
          </a:solidFill>
          <a:ln w="28575">
            <a:solidFill>
              <a:srgbClr val="4D4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Gill Sans MT" panose="020B0502020104020203" pitchFamily="34" charset="0"/>
              </a:rPr>
              <a:t>“</a:t>
            </a:r>
            <a:r>
              <a:rPr lang="en-US" sz="2800" b="1" dirty="0">
                <a:latin typeface="Gill Sans MT" panose="020B0502020104020203" pitchFamily="34" charset="0"/>
              </a:rPr>
              <a:t>locked away” “a hostage” </a:t>
            </a:r>
          </a:p>
          <a:p>
            <a:pPr algn="ctr"/>
            <a:r>
              <a:rPr lang="en-US" sz="2800" b="1" dirty="0" smtClean="0">
                <a:latin typeface="Gill Sans MT" panose="020B0502020104020203" pitchFamily="34" charset="0"/>
              </a:rPr>
              <a:t>“a </a:t>
            </a:r>
            <a:r>
              <a:rPr lang="en-US" sz="2800" b="1" dirty="0">
                <a:latin typeface="Gill Sans MT" panose="020B0502020104020203" pitchFamily="34" charset="0"/>
              </a:rPr>
              <a:t>criminal” </a:t>
            </a:r>
            <a:r>
              <a:rPr lang="en-US" sz="2800" b="1" dirty="0" smtClean="0">
                <a:latin typeface="Gill Sans MT" panose="020B0502020104020203" pitchFamily="34" charset="0"/>
              </a:rPr>
              <a:t/>
            </a:r>
            <a:br>
              <a:rPr lang="en-US" sz="2800" b="1" dirty="0" smtClean="0">
                <a:latin typeface="Gill Sans MT" panose="020B0502020104020203" pitchFamily="34" charset="0"/>
              </a:rPr>
            </a:br>
            <a:r>
              <a:rPr lang="en-US" sz="2800" b="1" dirty="0" smtClean="0">
                <a:latin typeface="Gill Sans MT" panose="020B0502020104020203" pitchFamily="34" charset="0"/>
              </a:rPr>
              <a:t>“</a:t>
            </a:r>
            <a:r>
              <a:rPr lang="en-US" sz="2800" b="1" dirty="0">
                <a:latin typeface="Gill Sans MT" panose="020B0502020104020203" pitchFamily="34" charset="0"/>
              </a:rPr>
              <a:t>a dog in a cage”</a:t>
            </a:r>
          </a:p>
        </p:txBody>
      </p:sp>
      <p:pic>
        <p:nvPicPr>
          <p:cNvPr id="14" name="Picture 13">
            <a:extLst>
              <a:ext uri="{FF2B5EF4-FFF2-40B4-BE49-F238E27FC236}">
                <a16:creationId xmlns:a16="http://schemas.microsoft.com/office/drawing/2014/main" id="{1FEB221F-CD3C-5840-8FD6-772FE2377B7F}"/>
              </a:ext>
            </a:extLst>
          </p:cNvPr>
          <p:cNvPicPr>
            <a:picLocks noChangeAspect="1"/>
          </p:cNvPicPr>
          <p:nvPr/>
        </p:nvPicPr>
        <p:blipFill>
          <a:blip r:embed="rId3"/>
          <a:stretch>
            <a:fillRect/>
          </a:stretch>
        </p:blipFill>
        <p:spPr>
          <a:xfrm>
            <a:off x="6289589" y="2501907"/>
            <a:ext cx="2659610" cy="2056027"/>
          </a:xfrm>
          <a:prstGeom prst="rect">
            <a:avLst/>
          </a:prstGeom>
        </p:spPr>
      </p:pic>
      <p:pic>
        <p:nvPicPr>
          <p:cNvPr id="15" name="Picture 14">
            <a:extLst>
              <a:ext uri="{FF2B5EF4-FFF2-40B4-BE49-F238E27FC236}">
                <a16:creationId xmlns:a16="http://schemas.microsoft.com/office/drawing/2014/main" id="{BCB6B480-A154-3643-BED0-5A01E568ECE3}"/>
              </a:ext>
            </a:extLst>
          </p:cNvPr>
          <p:cNvPicPr>
            <a:picLocks noChangeAspect="1"/>
          </p:cNvPicPr>
          <p:nvPr/>
        </p:nvPicPr>
        <p:blipFill>
          <a:blip r:embed="rId4"/>
          <a:stretch>
            <a:fillRect/>
          </a:stretch>
        </p:blipFill>
        <p:spPr>
          <a:xfrm>
            <a:off x="9140729" y="2483372"/>
            <a:ext cx="2542478" cy="2056027"/>
          </a:xfrm>
          <a:prstGeom prst="rect">
            <a:avLst/>
          </a:prstGeom>
        </p:spPr>
      </p:pic>
      <p:pic>
        <p:nvPicPr>
          <p:cNvPr id="16" name="Picture 15">
            <a:extLst>
              <a:ext uri="{FF2B5EF4-FFF2-40B4-BE49-F238E27FC236}">
                <a16:creationId xmlns:a16="http://schemas.microsoft.com/office/drawing/2014/main" id="{458ABEDA-C87C-ED4E-B9C7-BF46D035F1AD}"/>
              </a:ext>
            </a:extLst>
          </p:cNvPr>
          <p:cNvPicPr>
            <a:picLocks noChangeAspect="1"/>
          </p:cNvPicPr>
          <p:nvPr/>
        </p:nvPicPr>
        <p:blipFill>
          <a:blip r:embed="rId5"/>
          <a:stretch>
            <a:fillRect/>
          </a:stretch>
        </p:blipFill>
        <p:spPr>
          <a:xfrm>
            <a:off x="7424229" y="4625403"/>
            <a:ext cx="3628783" cy="1779355"/>
          </a:xfrm>
          <a:prstGeom prst="rect">
            <a:avLst/>
          </a:prstGeom>
        </p:spPr>
      </p:pic>
      <p:sp>
        <p:nvSpPr>
          <p:cNvPr id="7" name="Rectangle 6"/>
          <p:cNvSpPr/>
          <p:nvPr/>
        </p:nvSpPr>
        <p:spPr>
          <a:xfrm>
            <a:off x="6190620" y="1633727"/>
            <a:ext cx="6096000" cy="707886"/>
          </a:xfrm>
          <a:prstGeom prst="rect">
            <a:avLst/>
          </a:prstGeom>
        </p:spPr>
        <p:txBody>
          <a:bodyPr>
            <a:spAutoFit/>
          </a:bodyPr>
          <a:lstStyle/>
          <a:p>
            <a:r>
              <a:rPr lang="en-US" sz="2000" dirty="0">
                <a:solidFill>
                  <a:srgbClr val="525252"/>
                </a:solidFill>
                <a:latin typeface="Gill Sans MT" panose="020B0502020104020203" pitchFamily="34" charset="0"/>
              </a:rPr>
              <a:t>Cornelius Fredericks, 2020; </a:t>
            </a:r>
          </a:p>
          <a:p>
            <a:r>
              <a:rPr lang="en-US" sz="2000" dirty="0">
                <a:solidFill>
                  <a:srgbClr val="525252"/>
                </a:solidFill>
                <a:latin typeface="Gill Sans MT" panose="020B0502020104020203" pitchFamily="34" charset="0"/>
              </a:rPr>
              <a:t>David Hess, 2016</a:t>
            </a:r>
          </a:p>
        </p:txBody>
      </p:sp>
    </p:spTree>
    <p:extLst>
      <p:ext uri="{BB962C8B-B14F-4D97-AF65-F5344CB8AC3E}">
        <p14:creationId xmlns:p14="http://schemas.microsoft.com/office/powerpoint/2010/main" val="338522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7315" y="5369643"/>
            <a:ext cx="1676595" cy="851024"/>
          </a:xfrm>
          <a:prstGeom prst="rect">
            <a:avLst/>
          </a:prstGeom>
        </p:spPr>
      </p:pic>
      <p:sp>
        <p:nvSpPr>
          <p:cNvPr id="5" name="Rectangle 4"/>
          <p:cNvSpPr/>
          <p:nvPr/>
        </p:nvSpPr>
        <p:spPr>
          <a:xfrm>
            <a:off x="338203" y="2996961"/>
            <a:ext cx="11473841" cy="3582444"/>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87" y="4665456"/>
            <a:ext cx="4532131" cy="2549324"/>
          </a:xfrm>
          <a:prstGeom prst="rect">
            <a:avLst/>
          </a:prstGeom>
        </p:spPr>
      </p:pic>
      <p:pic>
        <p:nvPicPr>
          <p:cNvPr id="8" name="Picture 7">
            <a:extLst>
              <a:ext uri="{FF2B5EF4-FFF2-40B4-BE49-F238E27FC236}">
                <a16:creationId xmlns:a16="http://schemas.microsoft.com/office/drawing/2014/main" id="{9F8276EB-F561-BCE1-C1FA-A1DBDED08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1562" y="5506440"/>
            <a:ext cx="3279223" cy="754046"/>
          </a:xfrm>
          <a:prstGeom prst="rect">
            <a:avLst/>
          </a:prstGeom>
        </p:spPr>
      </p:pic>
      <p:pic>
        <p:nvPicPr>
          <p:cNvPr id="17" name="Picture 16">
            <a:extLst>
              <a:ext uri="{FF2B5EF4-FFF2-40B4-BE49-F238E27FC236}">
                <a16:creationId xmlns:a16="http://schemas.microsoft.com/office/drawing/2014/main" id="{5BA588A2-5730-D26E-2445-44D252AC4ED4}"/>
              </a:ext>
            </a:extLst>
          </p:cNvPr>
          <p:cNvPicPr>
            <a:picLocks noChangeAspect="1"/>
          </p:cNvPicPr>
          <p:nvPr/>
        </p:nvPicPr>
        <p:blipFill rotWithShape="1">
          <a:blip r:embed="rId6">
            <a:extLst>
              <a:ext uri="{28A0092B-C50C-407E-A947-70E740481C1C}">
                <a14:useLocalDpi xmlns:a14="http://schemas.microsoft.com/office/drawing/2010/main" val="0"/>
              </a:ext>
            </a:extLst>
          </a:blip>
          <a:srcRect l="4086"/>
          <a:stretch/>
        </p:blipFill>
        <p:spPr>
          <a:xfrm>
            <a:off x="379956" y="1011296"/>
            <a:ext cx="8631748" cy="3859769"/>
          </a:xfrm>
          <a:prstGeom prst="rect">
            <a:avLst/>
          </a:prstGeom>
        </p:spPr>
      </p:pic>
      <p:pic>
        <p:nvPicPr>
          <p:cNvPr id="9" name="Content Placeholder 7">
            <a:extLst>
              <a:ext uri="{FF2B5EF4-FFF2-40B4-BE49-F238E27FC236}">
                <a16:creationId xmlns:a16="http://schemas.microsoft.com/office/drawing/2014/main" id="{F411B7B2-504A-9FCC-2444-3A6A3A28B8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45" t="2139" r="9689"/>
          <a:stretch/>
        </p:blipFill>
        <p:spPr>
          <a:xfrm>
            <a:off x="8665738" y="1498507"/>
            <a:ext cx="3146306" cy="2996907"/>
          </a:xfrm>
          <a:prstGeom prst="rect">
            <a:avLst/>
          </a:prstGeom>
        </p:spPr>
      </p:pic>
      <p:pic>
        <p:nvPicPr>
          <p:cNvPr id="19" name="Picture 18">
            <a:extLst>
              <a:ext uri="{FF2B5EF4-FFF2-40B4-BE49-F238E27FC236}">
                <a16:creationId xmlns:a16="http://schemas.microsoft.com/office/drawing/2014/main" id="{CB6503B1-143A-1984-CCAF-0958C21D904C}"/>
              </a:ext>
            </a:extLst>
          </p:cNvPr>
          <p:cNvPicPr>
            <a:picLocks noChangeAspect="1"/>
          </p:cNvPicPr>
          <p:nvPr/>
        </p:nvPicPr>
        <p:blipFill rotWithShape="1">
          <a:blip r:embed="rId8">
            <a:extLst>
              <a:ext uri="{28A0092B-C50C-407E-A947-70E740481C1C}">
                <a14:useLocalDpi xmlns:a14="http://schemas.microsoft.com/office/drawing/2010/main" val="0"/>
              </a:ext>
            </a:extLst>
          </a:blip>
          <a:srcRect l="4715" t="14924" r="3916" b="15867"/>
          <a:stretch/>
        </p:blipFill>
        <p:spPr>
          <a:xfrm>
            <a:off x="966439" y="1583473"/>
            <a:ext cx="2267415" cy="394010"/>
          </a:xfrm>
          <a:prstGeom prst="rect">
            <a:avLst/>
          </a:prstGeom>
        </p:spPr>
      </p:pic>
    </p:spTree>
    <p:extLst>
      <p:ext uri="{BB962C8B-B14F-4D97-AF65-F5344CB8AC3E}">
        <p14:creationId xmlns:p14="http://schemas.microsoft.com/office/powerpoint/2010/main" val="2861128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562692"/>
            <a:ext cx="11029950" cy="1014413"/>
          </a:xfrm>
        </p:spPr>
        <p:txBody>
          <a:bodyPr>
            <a:normAutofit/>
          </a:bodyPr>
          <a:lstStyle/>
          <a:p>
            <a:pPr algn="ctr"/>
            <a:r>
              <a:rPr lang="en-US" sz="3200" b="1" dirty="0">
                <a:solidFill>
                  <a:srgbClr val="EB594F"/>
                </a:solidFill>
              </a:rPr>
              <a:t>What </a:t>
            </a:r>
            <a:r>
              <a:rPr lang="en-US" sz="3200" b="1" dirty="0" smtClean="0">
                <a:solidFill>
                  <a:srgbClr val="EB594F"/>
                </a:solidFill>
              </a:rPr>
              <a:t>is  </a:t>
            </a:r>
            <a:r>
              <a:rPr lang="en-US" sz="3200" b="1" dirty="0">
                <a:solidFill>
                  <a:srgbClr val="EB594F"/>
                </a:solidFill>
              </a:rPr>
              <a:t>the “are you listening” Report</a:t>
            </a:r>
            <a:r>
              <a:rPr lang="en-US" sz="3200" b="1" dirty="0" smtClean="0">
                <a:solidFill>
                  <a:srgbClr val="EB594F"/>
                </a:solidFill>
              </a:rPr>
              <a:t>?</a:t>
            </a:r>
            <a:endParaRPr lang="en-US" sz="3200" b="1" dirty="0">
              <a:solidFill>
                <a:srgbClr val="EB594F"/>
              </a:solidFill>
            </a:endParaRPr>
          </a:p>
        </p:txBody>
      </p:sp>
      <p:sp>
        <p:nvSpPr>
          <p:cNvPr id="3" name="Content Placeholder 2"/>
          <p:cNvSpPr>
            <a:spLocks noGrp="1"/>
          </p:cNvSpPr>
          <p:nvPr>
            <p:ph idx="4294967295"/>
          </p:nvPr>
        </p:nvSpPr>
        <p:spPr>
          <a:xfrm>
            <a:off x="324465" y="1975428"/>
            <a:ext cx="6578600" cy="4281487"/>
          </a:xfrm>
        </p:spPr>
        <p:txBody>
          <a:bodyPr>
            <a:noAutofit/>
          </a:bodyPr>
          <a:lstStyle/>
          <a:p>
            <a:r>
              <a:rPr lang="en-US" sz="2200" dirty="0" smtClean="0">
                <a:solidFill>
                  <a:srgbClr val="525252"/>
                </a:solidFill>
              </a:rPr>
              <a:t>An </a:t>
            </a:r>
            <a:r>
              <a:rPr lang="en-US" sz="2200" dirty="0" smtClean="0">
                <a:solidFill>
                  <a:srgbClr val="525252"/>
                </a:solidFill>
              </a:rPr>
              <a:t>amplification of detailed experiences of 80 young adults who experienced these harmful settings throughout NYC and NY state</a:t>
            </a:r>
          </a:p>
          <a:p>
            <a:r>
              <a:rPr lang="en-US" sz="2200" dirty="0" smtClean="0">
                <a:solidFill>
                  <a:srgbClr val="525252"/>
                </a:solidFill>
              </a:rPr>
              <a:t>An overview of why we need to act now in NY</a:t>
            </a:r>
          </a:p>
          <a:p>
            <a:r>
              <a:rPr lang="en-US" sz="2200" dirty="0" smtClean="0">
                <a:solidFill>
                  <a:srgbClr val="525252"/>
                </a:solidFill>
              </a:rPr>
              <a:t>A roadmap for how we can partner with lived experts to eliminate these harmful settings</a:t>
            </a:r>
          </a:p>
          <a:p>
            <a:r>
              <a:rPr lang="en-US" sz="2200" dirty="0" smtClean="0">
                <a:solidFill>
                  <a:srgbClr val="525252"/>
                </a:solidFill>
              </a:rPr>
              <a:t>A localized companion to CR’s 2021 Families Over Facilities Report that spotlights what it is like to live in congregate settings</a:t>
            </a:r>
            <a:endParaRPr lang="en-US" sz="2200" dirty="0">
              <a:solidFill>
                <a:srgbClr val="525252"/>
              </a:solidFill>
            </a:endParaRPr>
          </a:p>
        </p:txBody>
      </p:sp>
      <p:pic>
        <p:nvPicPr>
          <p:cNvPr id="6" name="Picture 5">
            <a:extLst>
              <a:ext uri="{FF2B5EF4-FFF2-40B4-BE49-F238E27FC236}">
                <a16:creationId xmlns:a16="http://schemas.microsoft.com/office/drawing/2014/main" id="{5A977D2B-90E4-3820-92BD-1FFE6F46E8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1"/>
          <a:stretch/>
        </p:blipFill>
        <p:spPr>
          <a:xfrm>
            <a:off x="7490312" y="1995143"/>
            <a:ext cx="3379249" cy="4435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2786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5691" y="695427"/>
            <a:ext cx="11029950" cy="1014413"/>
          </a:xfrm>
        </p:spPr>
        <p:txBody>
          <a:bodyPr>
            <a:normAutofit/>
          </a:bodyPr>
          <a:lstStyle/>
          <a:p>
            <a:pPr algn="ctr"/>
            <a:r>
              <a:rPr lang="en-US" sz="3200" b="1" dirty="0">
                <a:solidFill>
                  <a:srgbClr val="EB594F"/>
                </a:solidFill>
              </a:rPr>
              <a:t>Why Focus on New York State?</a:t>
            </a:r>
          </a:p>
        </p:txBody>
      </p:sp>
      <p:sp>
        <p:nvSpPr>
          <p:cNvPr id="3" name="Content Placeholder 2"/>
          <p:cNvSpPr>
            <a:spLocks noGrp="1"/>
          </p:cNvSpPr>
          <p:nvPr>
            <p:ph idx="4294967295"/>
          </p:nvPr>
        </p:nvSpPr>
        <p:spPr>
          <a:xfrm>
            <a:off x="545691" y="1946275"/>
            <a:ext cx="11029950" cy="4349750"/>
          </a:xfrm>
        </p:spPr>
        <p:txBody>
          <a:bodyPr>
            <a:noAutofit/>
          </a:bodyPr>
          <a:lstStyle/>
          <a:p>
            <a:pPr lvl="0"/>
            <a:r>
              <a:rPr lang="en-US" sz="2400" dirty="0">
                <a:solidFill>
                  <a:srgbClr val="525252"/>
                </a:solidFill>
              </a:rPr>
              <a:t>Despite reforms, NYS has maintained one of the highest congregate placement rates among states with a large foster system census</a:t>
            </a:r>
          </a:p>
          <a:p>
            <a:pPr lvl="0"/>
            <a:r>
              <a:rPr lang="en-US" sz="2400" dirty="0">
                <a:solidFill>
                  <a:srgbClr val="525252"/>
                </a:solidFill>
              </a:rPr>
              <a:t>NYS has ~2000 youth in congregate settings</a:t>
            </a:r>
          </a:p>
          <a:p>
            <a:pPr lvl="0"/>
            <a:r>
              <a:rPr lang="en-US" sz="2400" dirty="0">
                <a:solidFill>
                  <a:srgbClr val="525252"/>
                </a:solidFill>
              </a:rPr>
              <a:t>NYS disproportionately places Black youth in congregate settings</a:t>
            </a:r>
          </a:p>
          <a:p>
            <a:pPr lvl="0"/>
            <a:r>
              <a:rPr lang="en-US" sz="2400" dirty="0">
                <a:solidFill>
                  <a:srgbClr val="525252"/>
                </a:solidFill>
              </a:rPr>
              <a:t>Black youth are 13x more likely to stay in care compared to white youth in NYC</a:t>
            </a:r>
          </a:p>
          <a:p>
            <a:pPr lvl="0"/>
            <a:r>
              <a:rPr lang="en-US" sz="2400" dirty="0">
                <a:solidFill>
                  <a:srgbClr val="525252"/>
                </a:solidFill>
              </a:rPr>
              <a:t>1 in 6 youth placed in NYS are under the age of 13</a:t>
            </a:r>
          </a:p>
          <a:p>
            <a:pPr lvl="0"/>
            <a:r>
              <a:rPr lang="en-US" sz="2400" dirty="0">
                <a:solidFill>
                  <a:srgbClr val="525252"/>
                </a:solidFill>
              </a:rPr>
              <a:t>NYS permits physical restraints and seclusion. The deadliest type of restraint, a face-down or “prone” restraint, was only banned in 2021</a:t>
            </a:r>
          </a:p>
          <a:p>
            <a:pPr lvl="0"/>
            <a:r>
              <a:rPr lang="en-US" sz="2400" dirty="0">
                <a:solidFill>
                  <a:srgbClr val="525252"/>
                </a:solidFill>
              </a:rPr>
              <a:t>NYS still uses emergency group shelters that have little oversight</a:t>
            </a:r>
            <a:endParaRPr lang="en-US" sz="2200" dirty="0">
              <a:solidFill>
                <a:srgbClr val="525252"/>
              </a:solidFill>
            </a:endParaRPr>
          </a:p>
        </p:txBody>
      </p:sp>
    </p:spTree>
    <p:extLst>
      <p:ext uri="{BB962C8B-B14F-4D97-AF65-F5344CB8AC3E}">
        <p14:creationId xmlns:p14="http://schemas.microsoft.com/office/powerpoint/2010/main" val="22359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E025-C899-6328-D417-AC597C2AD239}"/>
              </a:ext>
            </a:extLst>
          </p:cNvPr>
          <p:cNvSpPr>
            <a:spLocks noGrp="1"/>
          </p:cNvSpPr>
          <p:nvPr>
            <p:ph type="title"/>
          </p:nvPr>
        </p:nvSpPr>
        <p:spPr/>
        <p:txBody>
          <a:bodyPr/>
          <a:lstStyle/>
          <a:p>
            <a:r>
              <a:rPr lang="en-US" b="1" dirty="0"/>
              <a:t>What lived experts report</a:t>
            </a:r>
            <a:endParaRPr lang="en-US" dirty="0"/>
          </a:p>
        </p:txBody>
      </p:sp>
      <p:sp>
        <p:nvSpPr>
          <p:cNvPr id="3" name="Text Placeholder 2">
            <a:extLst>
              <a:ext uri="{FF2B5EF4-FFF2-40B4-BE49-F238E27FC236}">
                <a16:creationId xmlns:a16="http://schemas.microsoft.com/office/drawing/2014/main" id="{5EACD2D9-C07D-C4B7-4C1A-7508BA26BA58}"/>
              </a:ext>
            </a:extLst>
          </p:cNvPr>
          <p:cNvSpPr>
            <a:spLocks noGrp="1"/>
          </p:cNvSpPr>
          <p:nvPr>
            <p:ph type="body" idx="1"/>
          </p:nvPr>
        </p:nvSpPr>
        <p:spPr/>
        <p:txBody>
          <a:bodyPr>
            <a:normAutofit/>
          </a:bodyPr>
          <a:lstStyle/>
          <a:p>
            <a:r>
              <a:rPr lang="en-US" sz="2800" dirty="0">
                <a:solidFill>
                  <a:srgbClr val="525252"/>
                </a:solidFill>
                <a:latin typeface="+mj-lt"/>
              </a:rPr>
              <a:t>Key findings</a:t>
            </a:r>
          </a:p>
        </p:txBody>
      </p:sp>
    </p:spTree>
    <p:extLst>
      <p:ext uri="{BB962C8B-B14F-4D97-AF65-F5344CB8AC3E}">
        <p14:creationId xmlns:p14="http://schemas.microsoft.com/office/powerpoint/2010/main" val="3246907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71948" y="2396153"/>
            <a:ext cx="6981825" cy="3492500"/>
          </a:xfrm>
        </p:spPr>
        <p:txBody>
          <a:bodyPr>
            <a:noAutofit/>
          </a:bodyPr>
          <a:lstStyle/>
          <a:p>
            <a:pPr lvl="0"/>
            <a:r>
              <a:rPr lang="en-US" sz="2000" dirty="0">
                <a:solidFill>
                  <a:srgbClr val="525252"/>
                </a:solidFill>
              </a:rPr>
              <a:t>Severe limitations around phone use, bathroom use, and free movement </a:t>
            </a:r>
          </a:p>
          <a:p>
            <a:pPr lvl="0"/>
            <a:r>
              <a:rPr lang="en-US" sz="2000" dirty="0">
                <a:solidFill>
                  <a:srgbClr val="525252"/>
                </a:solidFill>
              </a:rPr>
              <a:t>Unsanitary conditions </a:t>
            </a:r>
          </a:p>
          <a:p>
            <a:pPr lvl="0"/>
            <a:r>
              <a:rPr lang="en-US" sz="2000" dirty="0">
                <a:solidFill>
                  <a:srgbClr val="525252"/>
                </a:solidFill>
              </a:rPr>
              <a:t>Poor food quality and quantity, with snacks often withheld as punishment </a:t>
            </a:r>
          </a:p>
          <a:p>
            <a:pPr lvl="0"/>
            <a:r>
              <a:rPr lang="en-US" sz="2000" dirty="0">
                <a:solidFill>
                  <a:srgbClr val="525252"/>
                </a:solidFill>
              </a:rPr>
              <a:t>Low quality and inadequate hygiene products inappropriate for most youth, especially Black youth </a:t>
            </a:r>
          </a:p>
          <a:p>
            <a:pPr lvl="0"/>
            <a:r>
              <a:rPr lang="en-US" sz="2000" dirty="0">
                <a:solidFill>
                  <a:srgbClr val="525252"/>
                </a:solidFill>
              </a:rPr>
              <a:t>A lack of essential clothing and apparel, especially for cold weather </a:t>
            </a:r>
          </a:p>
          <a:p>
            <a:pPr lvl="0"/>
            <a:r>
              <a:rPr lang="en-US" sz="2000" dirty="0">
                <a:solidFill>
                  <a:srgbClr val="525252"/>
                </a:solidFill>
              </a:rPr>
              <a:t>Medical negligence or lack of medical care when sick or injured </a:t>
            </a:r>
          </a:p>
          <a:p>
            <a:pPr lvl="0"/>
            <a:r>
              <a:rPr lang="en-US" sz="2000" dirty="0">
                <a:solidFill>
                  <a:srgbClr val="525252"/>
                </a:solidFill>
              </a:rPr>
              <a:t>Misdiagnosis of conditions, over-prescription of medication, or prescription of incorrect medication </a:t>
            </a:r>
          </a:p>
        </p:txBody>
      </p:sp>
      <p:sp>
        <p:nvSpPr>
          <p:cNvPr id="2" name="Title 1"/>
          <p:cNvSpPr>
            <a:spLocks noGrp="1"/>
          </p:cNvSpPr>
          <p:nvPr>
            <p:ph type="title" idx="4294967295"/>
          </p:nvPr>
        </p:nvSpPr>
        <p:spPr>
          <a:xfrm>
            <a:off x="580858" y="568939"/>
            <a:ext cx="11029950" cy="1014413"/>
          </a:xfrm>
        </p:spPr>
        <p:txBody>
          <a:bodyPr>
            <a:normAutofit/>
          </a:bodyPr>
          <a:lstStyle/>
          <a:p>
            <a:pPr algn="ctr"/>
            <a:r>
              <a:rPr lang="en-US" sz="3200" b="1" dirty="0">
                <a:solidFill>
                  <a:srgbClr val="EB594F"/>
                </a:solidFill>
              </a:rPr>
              <a:t>Youth experience a carceral environment</a:t>
            </a:r>
          </a:p>
        </p:txBody>
      </p:sp>
      <p:sp>
        <p:nvSpPr>
          <p:cNvPr id="4" name="Rounded Rectangular Callout 3">
            <a:extLst>
              <a:ext uri="{FF2B5EF4-FFF2-40B4-BE49-F238E27FC236}">
                <a16:creationId xmlns:a16="http://schemas.microsoft.com/office/drawing/2014/main" id="{FD715932-7EC4-2740-B44A-756CB8F54544}"/>
              </a:ext>
            </a:extLst>
          </p:cNvPr>
          <p:cNvSpPr/>
          <p:nvPr/>
        </p:nvSpPr>
        <p:spPr>
          <a:xfrm>
            <a:off x="7678889" y="2124524"/>
            <a:ext cx="3931919" cy="3492504"/>
          </a:xfrm>
          <a:prstGeom prst="wedgeRoundRectCallout">
            <a:avLst>
              <a:gd name="adj1" fmla="val -36759"/>
              <a:gd name="adj2" fmla="val 56171"/>
              <a:gd name="adj3" fmla="val 16667"/>
            </a:avLst>
          </a:prstGeom>
          <a:solidFill>
            <a:srgbClr val="D3313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dirty="0">
                <a:solidFill>
                  <a:srgbClr val="FFEEC3"/>
                </a:solidFill>
                <a:effectLst/>
              </a:rPr>
              <a:t>“All the walls were pretty much, they weren’t brick, but they were like cement block. So very prison-like. And our windows weren’t like actual windows, we have those glass blocks that couldn’t break ... yeah, we couldn’t see any of them. And we didn’t have any windows that opened either.” </a:t>
            </a:r>
            <a:endParaRPr lang="en-US" sz="2000" dirty="0">
              <a:solidFill>
                <a:srgbClr val="FFEEC3"/>
              </a:solidFill>
            </a:endParaRPr>
          </a:p>
        </p:txBody>
      </p:sp>
    </p:spTree>
    <p:extLst>
      <p:ext uri="{BB962C8B-B14F-4D97-AF65-F5344CB8AC3E}">
        <p14:creationId xmlns:p14="http://schemas.microsoft.com/office/powerpoint/2010/main" val="4212983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9935" y="465701"/>
            <a:ext cx="11029950" cy="1014413"/>
          </a:xfrm>
        </p:spPr>
        <p:txBody>
          <a:bodyPr>
            <a:noAutofit/>
          </a:bodyPr>
          <a:lstStyle/>
          <a:p>
            <a:pPr algn="ctr"/>
            <a:r>
              <a:rPr lang="en-US" sz="3200" b="1" dirty="0">
                <a:solidFill>
                  <a:srgbClr val="EB594F"/>
                </a:solidFill>
              </a:rPr>
              <a:t>Youth feel unsafe</a:t>
            </a:r>
          </a:p>
        </p:txBody>
      </p:sp>
      <p:sp>
        <p:nvSpPr>
          <p:cNvPr id="3" name="Content Placeholder 2"/>
          <p:cNvSpPr>
            <a:spLocks noGrp="1"/>
          </p:cNvSpPr>
          <p:nvPr>
            <p:ph idx="4294967295"/>
          </p:nvPr>
        </p:nvSpPr>
        <p:spPr>
          <a:xfrm>
            <a:off x="589935" y="2008342"/>
            <a:ext cx="7065963" cy="4016375"/>
          </a:xfrm>
        </p:spPr>
        <p:txBody>
          <a:bodyPr>
            <a:noAutofit/>
          </a:bodyPr>
          <a:lstStyle/>
          <a:p>
            <a:r>
              <a:rPr lang="en-US" sz="2800" dirty="0">
                <a:solidFill>
                  <a:srgbClr val="525252"/>
                </a:solidFill>
                <a:effectLst/>
              </a:rPr>
              <a:t>Severe punishments including restraints, seclusion and isolation, police calls </a:t>
            </a:r>
          </a:p>
          <a:p>
            <a:r>
              <a:rPr lang="en-US" sz="2800" dirty="0">
                <a:solidFill>
                  <a:srgbClr val="525252"/>
                </a:solidFill>
                <a:effectLst/>
              </a:rPr>
              <a:t>Unsafe and threatening treatment from staff causing stress and fear </a:t>
            </a:r>
            <a:endParaRPr lang="en-US" sz="2800" dirty="0">
              <a:solidFill>
                <a:srgbClr val="525252"/>
              </a:solidFill>
            </a:endParaRPr>
          </a:p>
          <a:p>
            <a:r>
              <a:rPr lang="en-US" sz="2800" dirty="0">
                <a:solidFill>
                  <a:srgbClr val="525252"/>
                </a:solidFill>
                <a:effectLst/>
              </a:rPr>
              <a:t>A culture among youth often involving conflict, physical altercations, and bullying </a:t>
            </a:r>
            <a:endParaRPr lang="en-US" sz="2800" dirty="0">
              <a:solidFill>
                <a:srgbClr val="525252"/>
              </a:solidFill>
            </a:endParaRPr>
          </a:p>
          <a:p>
            <a:r>
              <a:rPr lang="en-US" sz="2800" dirty="0">
                <a:solidFill>
                  <a:srgbClr val="525252"/>
                </a:solidFill>
                <a:effectLst/>
              </a:rPr>
              <a:t>Disparate treatment for LGBTQ+ youth due to their gender expression or sexuality </a:t>
            </a:r>
            <a:endParaRPr lang="en-US" sz="2800" dirty="0">
              <a:solidFill>
                <a:srgbClr val="525252"/>
              </a:solidFill>
            </a:endParaRPr>
          </a:p>
        </p:txBody>
      </p:sp>
      <p:pic>
        <p:nvPicPr>
          <p:cNvPr id="6" name="Picture 5">
            <a:extLst>
              <a:ext uri="{FF2B5EF4-FFF2-40B4-BE49-F238E27FC236}">
                <a16:creationId xmlns:a16="http://schemas.microsoft.com/office/drawing/2014/main" id="{37CEC197-B720-E84C-9D3C-189B847F3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395" y="2337741"/>
            <a:ext cx="4160752" cy="2891039"/>
          </a:xfrm>
          <a:prstGeom prst="rect">
            <a:avLst/>
          </a:prstGeom>
        </p:spPr>
      </p:pic>
    </p:spTree>
    <p:extLst>
      <p:ext uri="{BB962C8B-B14F-4D97-AF65-F5344CB8AC3E}">
        <p14:creationId xmlns:p14="http://schemas.microsoft.com/office/powerpoint/2010/main" val="2798489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6193" y="509946"/>
            <a:ext cx="11029950" cy="1014413"/>
          </a:xfrm>
        </p:spPr>
        <p:txBody>
          <a:bodyPr>
            <a:noAutofit/>
          </a:bodyPr>
          <a:lstStyle/>
          <a:p>
            <a:pPr algn="ctr"/>
            <a:r>
              <a:rPr lang="en-US" sz="3200" b="1" dirty="0">
                <a:solidFill>
                  <a:srgbClr val="EB594F"/>
                </a:solidFill>
              </a:rPr>
              <a:t>Youth feel lonely</a:t>
            </a:r>
          </a:p>
        </p:txBody>
      </p:sp>
      <p:sp>
        <p:nvSpPr>
          <p:cNvPr id="3" name="Content Placeholder 2"/>
          <p:cNvSpPr>
            <a:spLocks noGrp="1"/>
          </p:cNvSpPr>
          <p:nvPr>
            <p:ph idx="4294967295"/>
          </p:nvPr>
        </p:nvSpPr>
        <p:spPr>
          <a:xfrm>
            <a:off x="5427663" y="2013974"/>
            <a:ext cx="6764337" cy="4016375"/>
          </a:xfrm>
        </p:spPr>
        <p:txBody>
          <a:bodyPr>
            <a:noAutofit/>
          </a:bodyPr>
          <a:lstStyle/>
          <a:p>
            <a:r>
              <a:rPr lang="en-US" sz="2800" dirty="0">
                <a:solidFill>
                  <a:srgbClr val="525252"/>
                </a:solidFill>
                <a:effectLst/>
              </a:rPr>
              <a:t>Staff perceived as uncaring, apathetic, aggressive, and untrustworthy </a:t>
            </a:r>
            <a:endParaRPr lang="en-US" sz="2800" dirty="0">
              <a:solidFill>
                <a:srgbClr val="525252"/>
              </a:solidFill>
            </a:endParaRPr>
          </a:p>
          <a:p>
            <a:r>
              <a:rPr lang="en-US" sz="2800" dirty="0">
                <a:solidFill>
                  <a:srgbClr val="525252"/>
                </a:solidFill>
                <a:effectLst/>
              </a:rPr>
              <a:t>Disconnection from family and friends, compounded by restrictions on communication and visits </a:t>
            </a:r>
            <a:endParaRPr lang="en-US" sz="2800" dirty="0">
              <a:solidFill>
                <a:srgbClr val="525252"/>
              </a:solidFill>
            </a:endParaRPr>
          </a:p>
        </p:txBody>
      </p:sp>
      <p:pic>
        <p:nvPicPr>
          <p:cNvPr id="6" name="Picture 5">
            <a:extLst>
              <a:ext uri="{FF2B5EF4-FFF2-40B4-BE49-F238E27FC236}">
                <a16:creationId xmlns:a16="http://schemas.microsoft.com/office/drawing/2014/main" id="{990F3955-2224-E0D8-3632-32EBAC39C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14" y="2152803"/>
            <a:ext cx="4271990" cy="4016310"/>
          </a:xfrm>
          <a:prstGeom prst="rect">
            <a:avLst/>
          </a:prstGeom>
        </p:spPr>
      </p:pic>
    </p:spTree>
    <p:extLst>
      <p:ext uri="{BB962C8B-B14F-4D97-AF65-F5344CB8AC3E}">
        <p14:creationId xmlns:p14="http://schemas.microsoft.com/office/powerpoint/2010/main" val="2040955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9F05CE8-8C93-504D-903D-BFA21A24D13D}"/>
              </a:ext>
            </a:extLst>
          </p:cNvPr>
          <p:cNvCxnSpPr>
            <a:cxnSpLocks/>
          </p:cNvCxnSpPr>
          <p:nvPr/>
        </p:nvCxnSpPr>
        <p:spPr>
          <a:xfrm flipH="1">
            <a:off x="6060203" y="1419363"/>
            <a:ext cx="17682" cy="4011801"/>
          </a:xfrm>
          <a:prstGeom prst="line">
            <a:avLst/>
          </a:prstGeom>
          <a:ln w="38100">
            <a:solidFill>
              <a:schemeClr val="accent3">
                <a:lumMod val="50000"/>
              </a:schemeClr>
            </a:solidFill>
          </a:ln>
        </p:spPr>
        <p:style>
          <a:lnRef idx="3">
            <a:schemeClr val="dk1"/>
          </a:lnRef>
          <a:fillRef idx="0">
            <a:schemeClr val="dk1"/>
          </a:fillRef>
          <a:effectRef idx="2">
            <a:schemeClr val="dk1"/>
          </a:effectRef>
          <a:fontRef idx="minor">
            <a:schemeClr val="tx1"/>
          </a:fontRef>
        </p:style>
      </p:cxnSp>
      <p:sp>
        <p:nvSpPr>
          <p:cNvPr id="4" name="Rectangle 3">
            <a:extLst>
              <a:ext uri="{FF2B5EF4-FFF2-40B4-BE49-F238E27FC236}">
                <a16:creationId xmlns:a16="http://schemas.microsoft.com/office/drawing/2014/main" id="{C982BEFA-1328-8D4F-B34B-5FD730612417}"/>
              </a:ext>
            </a:extLst>
          </p:cNvPr>
          <p:cNvSpPr/>
          <p:nvPr/>
        </p:nvSpPr>
        <p:spPr>
          <a:xfrm>
            <a:off x="0" y="-1"/>
            <a:ext cx="5057435" cy="6858001"/>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0"/>
            </a:endParaRPr>
          </a:p>
        </p:txBody>
      </p:sp>
      <p:cxnSp>
        <p:nvCxnSpPr>
          <p:cNvPr id="7" name="Straight Connector 6">
            <a:extLst>
              <a:ext uri="{FF2B5EF4-FFF2-40B4-BE49-F238E27FC236}">
                <a16:creationId xmlns:a16="http://schemas.microsoft.com/office/drawing/2014/main" id="{32630BAA-AE06-2D4A-8353-A8ADF163E4F1}"/>
              </a:ext>
            </a:extLst>
          </p:cNvPr>
          <p:cNvCxnSpPr>
            <a:cxnSpLocks/>
          </p:cNvCxnSpPr>
          <p:nvPr/>
        </p:nvCxnSpPr>
        <p:spPr>
          <a:xfrm>
            <a:off x="5081498" y="0"/>
            <a:ext cx="0" cy="6858001"/>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sp>
        <p:nvSpPr>
          <p:cNvPr id="10" name="Oval 9">
            <a:extLst>
              <a:ext uri="{FF2B5EF4-FFF2-40B4-BE49-F238E27FC236}">
                <a16:creationId xmlns:a16="http://schemas.microsoft.com/office/drawing/2014/main" id="{4C5DA57B-536D-1145-8A12-A57859753EF6}"/>
              </a:ext>
            </a:extLst>
          </p:cNvPr>
          <p:cNvSpPr/>
          <p:nvPr/>
        </p:nvSpPr>
        <p:spPr>
          <a:xfrm>
            <a:off x="5942973" y="1303865"/>
            <a:ext cx="269823" cy="266239"/>
          </a:xfrm>
          <a:prstGeom prst="ellips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MT" panose="020B0502020104020203" pitchFamily="34" charset="0"/>
            </a:endParaRPr>
          </a:p>
        </p:txBody>
      </p:sp>
      <p:sp>
        <p:nvSpPr>
          <p:cNvPr id="14" name="Oval 13">
            <a:extLst>
              <a:ext uri="{FF2B5EF4-FFF2-40B4-BE49-F238E27FC236}">
                <a16:creationId xmlns:a16="http://schemas.microsoft.com/office/drawing/2014/main" id="{6FD5F4E1-8CED-8941-87C1-BF162A595A55}"/>
              </a:ext>
            </a:extLst>
          </p:cNvPr>
          <p:cNvSpPr/>
          <p:nvPr/>
        </p:nvSpPr>
        <p:spPr>
          <a:xfrm>
            <a:off x="5942973" y="3263819"/>
            <a:ext cx="269823" cy="266239"/>
          </a:xfrm>
          <a:prstGeom prst="ellips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MT" panose="020B0502020104020203" pitchFamily="34" charset="0"/>
            </a:endParaRPr>
          </a:p>
        </p:txBody>
      </p:sp>
      <p:sp>
        <p:nvSpPr>
          <p:cNvPr id="20" name="TextBox 19">
            <a:extLst>
              <a:ext uri="{FF2B5EF4-FFF2-40B4-BE49-F238E27FC236}">
                <a16:creationId xmlns:a16="http://schemas.microsoft.com/office/drawing/2014/main" id="{02F5B1BA-C550-0148-B4B0-837E88733F79}"/>
              </a:ext>
            </a:extLst>
          </p:cNvPr>
          <p:cNvSpPr txBox="1"/>
          <p:nvPr/>
        </p:nvSpPr>
        <p:spPr>
          <a:xfrm>
            <a:off x="6606396" y="744486"/>
            <a:ext cx="5413539" cy="1569660"/>
          </a:xfrm>
          <a:prstGeom prst="rect">
            <a:avLst/>
          </a:prstGeom>
          <a:noFill/>
        </p:spPr>
        <p:txBody>
          <a:bodyPr wrap="square" rtlCol="0">
            <a:spAutoFit/>
          </a:bodyPr>
          <a:lstStyle/>
          <a:p>
            <a:r>
              <a:rPr lang="en-US" sz="2400" b="1" dirty="0" smtClean="0">
                <a:solidFill>
                  <a:schemeClr val="accent3">
                    <a:lumMod val="50000"/>
                  </a:schemeClr>
                </a:solidFill>
                <a:latin typeface="Gill Sans MT" panose="020B0502020104020203" pitchFamily="34" charset="0"/>
                <a:cs typeface="Arial" panose="020B0604020202020204" pitchFamily="34" charset="0"/>
              </a:rPr>
              <a:t>History </a:t>
            </a:r>
            <a:r>
              <a:rPr lang="en-US" sz="2400" b="1" dirty="0">
                <a:solidFill>
                  <a:schemeClr val="accent3">
                    <a:lumMod val="50000"/>
                  </a:schemeClr>
                </a:solidFill>
                <a:latin typeface="Gill Sans MT" panose="020B0502020104020203" pitchFamily="34" charset="0"/>
                <a:cs typeface="Arial" panose="020B0604020202020204" pitchFamily="34" charset="0"/>
              </a:rPr>
              <a:t>of Family </a:t>
            </a:r>
            <a:r>
              <a:rPr lang="en-US" sz="2400" b="1" dirty="0" smtClean="0">
                <a:solidFill>
                  <a:schemeClr val="accent3">
                    <a:lumMod val="50000"/>
                  </a:schemeClr>
                </a:solidFill>
                <a:latin typeface="Gill Sans MT" panose="020B0502020104020203" pitchFamily="34" charset="0"/>
                <a:cs typeface="Arial" panose="020B0604020202020204" pitchFamily="34" charset="0"/>
              </a:rPr>
              <a:t>Separation, </a:t>
            </a:r>
          </a:p>
          <a:p>
            <a:r>
              <a:rPr lang="en-US" sz="2400" b="1" dirty="0" smtClean="0">
                <a:solidFill>
                  <a:schemeClr val="accent3">
                    <a:lumMod val="50000"/>
                  </a:schemeClr>
                </a:solidFill>
                <a:latin typeface="Gill Sans MT" panose="020B0502020104020203" pitchFamily="34" charset="0"/>
                <a:cs typeface="Arial" panose="020B0604020202020204" pitchFamily="34" charset="0"/>
              </a:rPr>
              <a:t>Practices &amp; Policies </a:t>
            </a:r>
          </a:p>
          <a:p>
            <a:r>
              <a:rPr lang="en-US" sz="2400" dirty="0" smtClean="0">
                <a:solidFill>
                  <a:schemeClr val="accent3">
                    <a:lumMod val="50000"/>
                  </a:schemeClr>
                </a:solidFill>
                <a:latin typeface="Gill Sans MT" panose="020B0502020104020203" pitchFamily="34" charset="0"/>
                <a:cs typeface="Arial" panose="020B0604020202020204" pitchFamily="34" charset="0"/>
              </a:rPr>
              <a:t>Context for individual</a:t>
            </a:r>
            <a:r>
              <a:rPr lang="en-US" sz="2400" dirty="0">
                <a:solidFill>
                  <a:schemeClr val="accent3">
                    <a:lumMod val="50000"/>
                  </a:schemeClr>
                </a:solidFill>
                <a:latin typeface="Gill Sans MT" panose="020B0502020104020203" pitchFamily="34" charset="0"/>
                <a:cs typeface="Arial" panose="020B0604020202020204" pitchFamily="34" charset="0"/>
              </a:rPr>
              <a:t>, collective</a:t>
            </a:r>
            <a:r>
              <a:rPr lang="en-US" sz="2400" dirty="0" smtClean="0">
                <a:solidFill>
                  <a:schemeClr val="accent3">
                    <a:lumMod val="50000"/>
                  </a:schemeClr>
                </a:solidFill>
                <a:latin typeface="Gill Sans MT" panose="020B0502020104020203" pitchFamily="34" charset="0"/>
                <a:cs typeface="Arial" panose="020B0604020202020204" pitchFamily="34" charset="0"/>
              </a:rPr>
              <a:t>, and intergenerational </a:t>
            </a:r>
            <a:r>
              <a:rPr lang="en-US" sz="2400" dirty="0">
                <a:solidFill>
                  <a:schemeClr val="accent3">
                    <a:lumMod val="50000"/>
                  </a:schemeClr>
                </a:solidFill>
                <a:latin typeface="Gill Sans MT" panose="020B0502020104020203" pitchFamily="34" charset="0"/>
                <a:cs typeface="Arial" panose="020B0604020202020204" pitchFamily="34" charset="0"/>
              </a:rPr>
              <a:t>historical trauma</a:t>
            </a:r>
          </a:p>
        </p:txBody>
      </p:sp>
      <p:sp>
        <p:nvSpPr>
          <p:cNvPr id="22" name="TextBox 21">
            <a:extLst>
              <a:ext uri="{FF2B5EF4-FFF2-40B4-BE49-F238E27FC236}">
                <a16:creationId xmlns:a16="http://schemas.microsoft.com/office/drawing/2014/main" id="{49F95C46-9E62-0842-92BF-979E4EF14156}"/>
              </a:ext>
            </a:extLst>
          </p:cNvPr>
          <p:cNvSpPr txBox="1"/>
          <p:nvPr/>
        </p:nvSpPr>
        <p:spPr>
          <a:xfrm>
            <a:off x="6606396" y="2455767"/>
            <a:ext cx="4860739" cy="1938992"/>
          </a:xfrm>
          <a:prstGeom prst="rect">
            <a:avLst/>
          </a:prstGeom>
          <a:noFill/>
        </p:spPr>
        <p:txBody>
          <a:bodyPr wrap="square" rtlCol="0">
            <a:spAutoFit/>
          </a:bodyPr>
          <a:lstStyle/>
          <a:p>
            <a:r>
              <a:rPr lang="en-US" sz="2400" b="1" dirty="0">
                <a:solidFill>
                  <a:schemeClr val="accent3">
                    <a:lumMod val="50000"/>
                  </a:schemeClr>
                </a:solidFill>
                <a:latin typeface="Gill Sans MT" panose="020B0502020104020203" pitchFamily="34" charset="0"/>
                <a:cs typeface="Arial" panose="020B0604020202020204" pitchFamily="34" charset="0"/>
              </a:rPr>
              <a:t>Impact of Family Separation Practices &amp; </a:t>
            </a:r>
            <a:r>
              <a:rPr lang="en-US" sz="2400" b="1" dirty="0" smtClean="0">
                <a:solidFill>
                  <a:schemeClr val="accent3">
                    <a:lumMod val="50000"/>
                  </a:schemeClr>
                </a:solidFill>
                <a:latin typeface="Gill Sans MT" panose="020B0502020104020203" pitchFamily="34" charset="0"/>
                <a:cs typeface="Arial" panose="020B0604020202020204" pitchFamily="34" charset="0"/>
              </a:rPr>
              <a:t>Policies</a:t>
            </a:r>
          </a:p>
          <a:p>
            <a:r>
              <a:rPr lang="en-US" sz="2400" dirty="0" smtClean="0">
                <a:solidFill>
                  <a:schemeClr val="accent3">
                    <a:lumMod val="50000"/>
                  </a:schemeClr>
                </a:solidFill>
                <a:latin typeface="Gill Sans MT" panose="020B0502020104020203" pitchFamily="34" charset="0"/>
                <a:cs typeface="Arial" panose="020B0604020202020204" pitchFamily="34" charset="0"/>
              </a:rPr>
              <a:t>Current </a:t>
            </a:r>
            <a:r>
              <a:rPr lang="en-US" sz="2400" dirty="0">
                <a:solidFill>
                  <a:schemeClr val="accent3">
                    <a:lumMod val="50000"/>
                  </a:schemeClr>
                </a:solidFill>
                <a:latin typeface="Gill Sans MT" panose="020B0502020104020203" pitchFamily="34" charset="0"/>
                <a:cs typeface="Arial" panose="020B0604020202020204" pitchFamily="34" charset="0"/>
              </a:rPr>
              <a:t>research and data on negative outcomes for removed children </a:t>
            </a:r>
          </a:p>
        </p:txBody>
      </p:sp>
      <p:sp>
        <p:nvSpPr>
          <p:cNvPr id="23" name="TextBox 22">
            <a:extLst>
              <a:ext uri="{FF2B5EF4-FFF2-40B4-BE49-F238E27FC236}">
                <a16:creationId xmlns:a16="http://schemas.microsoft.com/office/drawing/2014/main" id="{700FC98B-7BBE-7545-9AB9-3BF0D6861510}"/>
              </a:ext>
            </a:extLst>
          </p:cNvPr>
          <p:cNvSpPr txBox="1"/>
          <p:nvPr/>
        </p:nvSpPr>
        <p:spPr>
          <a:xfrm>
            <a:off x="6606396" y="4728265"/>
            <a:ext cx="5251303" cy="1523494"/>
          </a:xfrm>
          <a:prstGeom prst="rect">
            <a:avLst/>
          </a:prstGeom>
          <a:noFill/>
        </p:spPr>
        <p:txBody>
          <a:bodyPr wrap="square" rtlCol="0">
            <a:spAutoFit/>
          </a:bodyPr>
          <a:lstStyle/>
          <a:p>
            <a:r>
              <a:rPr lang="en-US" sz="2400" b="1" dirty="0" smtClean="0">
                <a:solidFill>
                  <a:schemeClr val="accent3">
                    <a:lumMod val="50000"/>
                  </a:schemeClr>
                </a:solidFill>
                <a:latin typeface="Gill Sans MT" panose="020B0502020104020203" pitchFamily="34" charset="0"/>
                <a:cs typeface="Arial" panose="020B0604020202020204" pitchFamily="34" charset="0"/>
              </a:rPr>
              <a:t>The System was Designed this Way</a:t>
            </a:r>
          </a:p>
          <a:p>
            <a:r>
              <a:rPr lang="en-US" sz="2400" dirty="0" smtClean="0">
                <a:solidFill>
                  <a:schemeClr val="accent3">
                    <a:lumMod val="50000"/>
                  </a:schemeClr>
                </a:solidFill>
                <a:latin typeface="Gill Sans MT" panose="020B0502020104020203" pitchFamily="34" charset="0"/>
                <a:cs typeface="Arial" panose="020B0604020202020204" pitchFamily="34" charset="0"/>
              </a:rPr>
              <a:t>Abolitionist organizing to dismantle</a:t>
            </a:r>
            <a:r>
              <a:rPr lang="en-US" sz="2400" dirty="0">
                <a:solidFill>
                  <a:schemeClr val="accent3">
                    <a:lumMod val="50000"/>
                  </a:schemeClr>
                </a:solidFill>
                <a:latin typeface="Gill Sans MT" panose="020B0502020104020203" pitchFamily="34" charset="0"/>
                <a:cs typeface="Arial" panose="020B0604020202020204" pitchFamily="34" charset="0"/>
              </a:rPr>
              <a:t>, </a:t>
            </a:r>
            <a:r>
              <a:rPr lang="en-US" sz="2400" dirty="0" smtClean="0">
                <a:solidFill>
                  <a:schemeClr val="accent3">
                    <a:lumMod val="50000"/>
                  </a:schemeClr>
                </a:solidFill>
                <a:latin typeface="Gill Sans MT" panose="020B0502020104020203" pitchFamily="34" charset="0"/>
                <a:cs typeface="Arial" panose="020B0604020202020204" pitchFamily="34" charset="0"/>
              </a:rPr>
              <a:t>reimagine</a:t>
            </a:r>
            <a:r>
              <a:rPr lang="en-US" sz="2400" dirty="0">
                <a:solidFill>
                  <a:schemeClr val="accent3">
                    <a:lumMod val="50000"/>
                  </a:schemeClr>
                </a:solidFill>
                <a:latin typeface="Gill Sans MT" panose="020B0502020104020203" pitchFamily="34" charset="0"/>
                <a:cs typeface="Arial" panose="020B0604020202020204" pitchFamily="34" charset="0"/>
              </a:rPr>
              <a:t>, </a:t>
            </a:r>
            <a:r>
              <a:rPr lang="en-US" sz="2400" dirty="0" smtClean="0">
                <a:solidFill>
                  <a:schemeClr val="accent3">
                    <a:lumMod val="50000"/>
                  </a:schemeClr>
                </a:solidFill>
                <a:latin typeface="Gill Sans MT" panose="020B0502020104020203" pitchFamily="34" charset="0"/>
                <a:cs typeface="Arial" panose="020B0604020202020204" pitchFamily="34" charset="0"/>
              </a:rPr>
              <a:t>and </a:t>
            </a:r>
            <a:r>
              <a:rPr lang="en-US" sz="2400" dirty="0" smtClean="0">
                <a:solidFill>
                  <a:schemeClr val="accent3">
                    <a:lumMod val="50000"/>
                  </a:schemeClr>
                </a:solidFill>
                <a:latin typeface="Gill Sans MT" panose="020B0502020104020203" pitchFamily="34" charset="0"/>
                <a:cs typeface="Arial" panose="020B0604020202020204" pitchFamily="34" charset="0"/>
              </a:rPr>
              <a:t>create</a:t>
            </a:r>
            <a:endParaRPr lang="en-US" sz="2400" dirty="0" smtClean="0">
              <a:solidFill>
                <a:schemeClr val="accent3">
                  <a:lumMod val="50000"/>
                </a:schemeClr>
              </a:solidFill>
              <a:latin typeface="Gill Sans MT" panose="020B0502020104020203" pitchFamily="34" charset="0"/>
              <a:cs typeface="Arial" panose="020B0604020202020204" pitchFamily="34" charset="0"/>
            </a:endParaRPr>
          </a:p>
          <a:p>
            <a:pPr algn="just"/>
            <a:endParaRPr lang="en-US" sz="2100" dirty="0">
              <a:solidFill>
                <a:schemeClr val="accent3">
                  <a:lumMod val="50000"/>
                </a:schemeClr>
              </a:solidFill>
              <a:latin typeface="Gill Sans MT" panose="020B0502020104020203" pitchFamily="34" charset="0"/>
              <a:cs typeface="Arial" panose="020B0604020202020204" pitchFamily="34" charset="0"/>
            </a:endParaRPr>
          </a:p>
        </p:txBody>
      </p:sp>
      <p:sp>
        <p:nvSpPr>
          <p:cNvPr id="18" name="Oval 17">
            <a:extLst>
              <a:ext uri="{FF2B5EF4-FFF2-40B4-BE49-F238E27FC236}">
                <a16:creationId xmlns:a16="http://schemas.microsoft.com/office/drawing/2014/main" id="{12D8FF8C-BFEA-43B7-9F44-CD02FC7B7DCB}"/>
              </a:ext>
            </a:extLst>
          </p:cNvPr>
          <p:cNvSpPr/>
          <p:nvPr/>
        </p:nvSpPr>
        <p:spPr>
          <a:xfrm>
            <a:off x="5925291" y="5223773"/>
            <a:ext cx="269823" cy="266239"/>
          </a:xfrm>
          <a:prstGeom prst="ellips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MT" panose="020B0502020104020203" pitchFamily="34" charset="0"/>
            </a:endParaRPr>
          </a:p>
        </p:txBody>
      </p:sp>
      <p:sp>
        <p:nvSpPr>
          <p:cNvPr id="19" name="TextBox 18">
            <a:extLst>
              <a:ext uri="{FF2B5EF4-FFF2-40B4-BE49-F238E27FC236}">
                <a16:creationId xmlns:a16="http://schemas.microsoft.com/office/drawing/2014/main" id="{BE31A646-C8A7-4126-A897-87654E84A82F}"/>
              </a:ext>
            </a:extLst>
          </p:cNvPr>
          <p:cNvSpPr txBox="1"/>
          <p:nvPr/>
        </p:nvSpPr>
        <p:spPr>
          <a:xfrm>
            <a:off x="610573" y="744486"/>
            <a:ext cx="3509963" cy="646331"/>
          </a:xfrm>
          <a:prstGeom prst="rect">
            <a:avLst/>
          </a:prstGeom>
          <a:noFill/>
        </p:spPr>
        <p:txBody>
          <a:bodyPr wrap="square" rtlCol="0">
            <a:spAutoFit/>
          </a:bodyPr>
          <a:lstStyle/>
          <a:p>
            <a:r>
              <a:rPr lang="en-US" sz="3600" b="1" dirty="0" smtClean="0">
                <a:solidFill>
                  <a:srgbClr val="EB594F"/>
                </a:solidFill>
                <a:latin typeface="Gill Sans MT" panose="020B0502020104020203" pitchFamily="34" charset="0"/>
                <a:cs typeface="Arial" panose="020B0604020202020204" pitchFamily="34" charset="0"/>
              </a:rPr>
              <a:t>OVERVIEW</a:t>
            </a:r>
            <a:endParaRPr lang="en-US" sz="2400" b="1" dirty="0">
              <a:solidFill>
                <a:srgbClr val="EB594F"/>
              </a:solidFill>
              <a:latin typeface="Gill Sans MT" panose="020B0502020104020203" pitchFamily="34" charset="0"/>
              <a:cs typeface="Arial" panose="020B0604020202020204" pitchFamily="34" charset="0"/>
            </a:endParaRPr>
          </a:p>
        </p:txBody>
      </p:sp>
    </p:spTree>
    <p:extLst>
      <p:ext uri="{BB962C8B-B14F-4D97-AF65-F5344CB8AC3E}">
        <p14:creationId xmlns:p14="http://schemas.microsoft.com/office/powerpoint/2010/main" val="3207912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5690" y="441479"/>
            <a:ext cx="11029950" cy="1014413"/>
          </a:xfrm>
        </p:spPr>
        <p:txBody>
          <a:bodyPr>
            <a:noAutofit/>
          </a:bodyPr>
          <a:lstStyle/>
          <a:p>
            <a:pPr algn="ctr"/>
            <a:r>
              <a:rPr lang="en-US" sz="3200" b="1" dirty="0">
                <a:solidFill>
                  <a:srgbClr val="EB594F"/>
                </a:solidFill>
              </a:rPr>
              <a:t>Youth endure lasting barriers to stability </a:t>
            </a:r>
          </a:p>
        </p:txBody>
      </p:sp>
      <p:sp>
        <p:nvSpPr>
          <p:cNvPr id="3" name="Content Placeholder 2"/>
          <p:cNvSpPr>
            <a:spLocks noGrp="1"/>
          </p:cNvSpPr>
          <p:nvPr>
            <p:ph idx="4294967295"/>
          </p:nvPr>
        </p:nvSpPr>
        <p:spPr>
          <a:xfrm>
            <a:off x="545690" y="1992313"/>
            <a:ext cx="6369050" cy="4016375"/>
          </a:xfrm>
        </p:spPr>
        <p:txBody>
          <a:bodyPr>
            <a:noAutofit/>
          </a:bodyPr>
          <a:lstStyle/>
          <a:p>
            <a:r>
              <a:rPr lang="en-US" sz="2800" dirty="0">
                <a:solidFill>
                  <a:srgbClr val="525252"/>
                </a:solidFill>
                <a:effectLst/>
              </a:rPr>
              <a:t>Poor academics in congregate placements left youth under-credited and unprepared for future education and career </a:t>
            </a:r>
          </a:p>
          <a:p>
            <a:r>
              <a:rPr lang="en-US" sz="2800" dirty="0">
                <a:solidFill>
                  <a:srgbClr val="525252"/>
                </a:solidFill>
                <a:effectLst/>
              </a:rPr>
              <a:t>Feeling emotionally unprepared for independent living, and exiting the system involved issues with housing, employment, and economic insecurity </a:t>
            </a:r>
          </a:p>
        </p:txBody>
      </p:sp>
      <p:pic>
        <p:nvPicPr>
          <p:cNvPr id="6" name="Picture 5">
            <a:extLst>
              <a:ext uri="{FF2B5EF4-FFF2-40B4-BE49-F238E27FC236}">
                <a16:creationId xmlns:a16="http://schemas.microsoft.com/office/drawing/2014/main" id="{B53D0325-F7F8-2511-3999-B1C2575BB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880" y="2323146"/>
            <a:ext cx="4661367" cy="3355226"/>
          </a:xfrm>
          <a:prstGeom prst="rect">
            <a:avLst/>
          </a:prstGeom>
        </p:spPr>
      </p:pic>
    </p:spTree>
    <p:extLst>
      <p:ext uri="{BB962C8B-B14F-4D97-AF65-F5344CB8AC3E}">
        <p14:creationId xmlns:p14="http://schemas.microsoft.com/office/powerpoint/2010/main" val="1823481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8422" y="872408"/>
            <a:ext cx="11029950" cy="1014413"/>
          </a:xfrm>
        </p:spPr>
        <p:txBody>
          <a:bodyPr>
            <a:noAutofit/>
          </a:bodyPr>
          <a:lstStyle/>
          <a:p>
            <a:pPr algn="ctr"/>
            <a:r>
              <a:rPr lang="en-US" sz="3200" b="1" dirty="0">
                <a:solidFill>
                  <a:srgbClr val="EB594F"/>
                </a:solidFill>
              </a:rPr>
              <a:t>Youth endure lasting barriers </a:t>
            </a:r>
            <a:r>
              <a:rPr lang="en-US" sz="3200" b="1" dirty="0" smtClean="0">
                <a:solidFill>
                  <a:srgbClr val="EB594F"/>
                </a:solidFill>
              </a:rPr>
              <a:t/>
            </a:r>
            <a:br>
              <a:rPr lang="en-US" sz="3200" b="1" dirty="0" smtClean="0">
                <a:solidFill>
                  <a:srgbClr val="EB594F"/>
                </a:solidFill>
              </a:rPr>
            </a:br>
            <a:r>
              <a:rPr lang="en-US" sz="3200" b="1" dirty="0" smtClean="0">
                <a:solidFill>
                  <a:srgbClr val="EB594F"/>
                </a:solidFill>
              </a:rPr>
              <a:t>to </a:t>
            </a:r>
            <a:r>
              <a:rPr lang="en-US" sz="3200" b="1" dirty="0">
                <a:solidFill>
                  <a:srgbClr val="EB594F"/>
                </a:solidFill>
              </a:rPr>
              <a:t>Well-being </a:t>
            </a:r>
          </a:p>
        </p:txBody>
      </p:sp>
      <p:sp>
        <p:nvSpPr>
          <p:cNvPr id="3" name="Content Placeholder 2"/>
          <p:cNvSpPr>
            <a:spLocks noGrp="1"/>
          </p:cNvSpPr>
          <p:nvPr>
            <p:ph idx="4294967295"/>
          </p:nvPr>
        </p:nvSpPr>
        <p:spPr>
          <a:xfrm>
            <a:off x="398206" y="3185769"/>
            <a:ext cx="4481513" cy="1603375"/>
          </a:xfrm>
        </p:spPr>
        <p:txBody>
          <a:bodyPr>
            <a:noAutofit/>
          </a:bodyPr>
          <a:lstStyle/>
          <a:p>
            <a:r>
              <a:rPr lang="en-US" sz="2800" dirty="0">
                <a:solidFill>
                  <a:srgbClr val="525252"/>
                </a:solidFill>
                <a:effectLst/>
              </a:rPr>
              <a:t>Youth experienced a deep sense of hopelessness, mentioning lasting trauma, anger, depression, and persistent challenges with one’s emotional well-being and mental health </a:t>
            </a:r>
          </a:p>
        </p:txBody>
      </p:sp>
      <p:pic>
        <p:nvPicPr>
          <p:cNvPr id="6" name="Picture 5">
            <a:extLst>
              <a:ext uri="{FF2B5EF4-FFF2-40B4-BE49-F238E27FC236}">
                <a16:creationId xmlns:a16="http://schemas.microsoft.com/office/drawing/2014/main" id="{D6B8CAF6-26F9-14C1-93C3-C872B360E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590" y="2607810"/>
            <a:ext cx="6547782" cy="2759295"/>
          </a:xfrm>
          <a:prstGeom prst="rect">
            <a:avLst/>
          </a:prstGeom>
        </p:spPr>
      </p:pic>
    </p:spTree>
    <p:extLst>
      <p:ext uri="{BB962C8B-B14F-4D97-AF65-F5344CB8AC3E}">
        <p14:creationId xmlns:p14="http://schemas.microsoft.com/office/powerpoint/2010/main" val="1923681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E025-C899-6328-D417-AC597C2AD239}"/>
              </a:ext>
            </a:extLst>
          </p:cNvPr>
          <p:cNvSpPr>
            <a:spLocks noGrp="1"/>
          </p:cNvSpPr>
          <p:nvPr>
            <p:ph type="title"/>
          </p:nvPr>
        </p:nvSpPr>
        <p:spPr/>
        <p:txBody>
          <a:bodyPr/>
          <a:lstStyle/>
          <a:p>
            <a:r>
              <a:rPr lang="en-US" b="1" dirty="0"/>
              <a:t>What lived experts call for</a:t>
            </a:r>
            <a:endParaRPr lang="en-US" dirty="0"/>
          </a:p>
        </p:txBody>
      </p:sp>
      <p:sp>
        <p:nvSpPr>
          <p:cNvPr id="3" name="Text Placeholder 2">
            <a:extLst>
              <a:ext uri="{FF2B5EF4-FFF2-40B4-BE49-F238E27FC236}">
                <a16:creationId xmlns:a16="http://schemas.microsoft.com/office/drawing/2014/main" id="{5EACD2D9-C07D-C4B7-4C1A-7508BA26BA58}"/>
              </a:ext>
            </a:extLst>
          </p:cNvPr>
          <p:cNvSpPr>
            <a:spLocks noGrp="1"/>
          </p:cNvSpPr>
          <p:nvPr>
            <p:ph type="body" idx="1"/>
          </p:nvPr>
        </p:nvSpPr>
        <p:spPr/>
        <p:txBody>
          <a:bodyPr>
            <a:normAutofit/>
          </a:bodyPr>
          <a:lstStyle/>
          <a:p>
            <a:r>
              <a:rPr lang="en-US" sz="2800" dirty="0"/>
              <a:t>recommendations</a:t>
            </a:r>
          </a:p>
        </p:txBody>
      </p:sp>
    </p:spTree>
    <p:extLst>
      <p:ext uri="{BB962C8B-B14F-4D97-AF65-F5344CB8AC3E}">
        <p14:creationId xmlns:p14="http://schemas.microsoft.com/office/powerpoint/2010/main" val="3343803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6193" y="680679"/>
            <a:ext cx="11029950" cy="1114425"/>
          </a:xfrm>
        </p:spPr>
        <p:txBody>
          <a:bodyPr>
            <a:noAutofit/>
          </a:bodyPr>
          <a:lstStyle/>
          <a:p>
            <a:pPr algn="ctr"/>
            <a:r>
              <a:rPr lang="en-US" sz="2400" b="1" dirty="0" smtClean="0">
                <a:solidFill>
                  <a:srgbClr val="EB594F"/>
                </a:solidFill>
                <a:latin typeface="+mn-lt"/>
              </a:rPr>
              <a:t>Partner </a:t>
            </a:r>
            <a:r>
              <a:rPr lang="en-US" sz="2400" b="1" dirty="0">
                <a:solidFill>
                  <a:srgbClr val="EB594F"/>
                </a:solidFill>
                <a:latin typeface="+mn-lt"/>
              </a:rPr>
              <a:t>with lived experts to co-design practices that lead to the elimination of congregate placements. </a:t>
            </a:r>
          </a:p>
        </p:txBody>
      </p:sp>
      <p:sp>
        <p:nvSpPr>
          <p:cNvPr id="3" name="Content Placeholder 2"/>
          <p:cNvSpPr>
            <a:spLocks noGrp="1"/>
          </p:cNvSpPr>
          <p:nvPr>
            <p:ph idx="4294967295"/>
          </p:nvPr>
        </p:nvSpPr>
        <p:spPr>
          <a:xfrm>
            <a:off x="648929" y="1852919"/>
            <a:ext cx="11029950" cy="4014788"/>
          </a:xfrm>
        </p:spPr>
        <p:txBody>
          <a:bodyPr>
            <a:noAutofit/>
          </a:bodyPr>
          <a:lstStyle/>
          <a:p>
            <a:r>
              <a:rPr lang="en-US" sz="2400" dirty="0">
                <a:solidFill>
                  <a:srgbClr val="525252"/>
                </a:solidFill>
              </a:rPr>
              <a:t>Eliminate the use of pre-placement facilities and emergency group shelters, such as the ACS Children’s Center. </a:t>
            </a:r>
          </a:p>
          <a:p>
            <a:r>
              <a:rPr lang="en-US" sz="2400" dirty="0">
                <a:solidFill>
                  <a:srgbClr val="525252"/>
                </a:solidFill>
              </a:rPr>
              <a:t>Evaluate the standards of care in Qualified Residential Treatment Programs. </a:t>
            </a:r>
          </a:p>
          <a:p>
            <a:r>
              <a:rPr lang="en-US" sz="2400" dirty="0">
                <a:solidFill>
                  <a:srgbClr val="525252"/>
                </a:solidFill>
              </a:rPr>
              <a:t>Depopulate existing congregate settings that house youth by prioritizing case reviews, reunification/kinship/guardianship, and high-level approval for new group placements. </a:t>
            </a:r>
          </a:p>
          <a:p>
            <a:r>
              <a:rPr lang="en-US" sz="2400" dirty="0">
                <a:solidFill>
                  <a:srgbClr val="525252"/>
                </a:solidFill>
              </a:rPr>
              <a:t>Ban the use of all restraints and other punitive practices while we are working towards the elimination of congregate placements. </a:t>
            </a:r>
            <a:endParaRPr lang="en-US" sz="3200" dirty="0">
              <a:solidFill>
                <a:srgbClr val="525252"/>
              </a:solidFill>
            </a:endParaRPr>
          </a:p>
        </p:txBody>
      </p:sp>
    </p:spTree>
    <p:extLst>
      <p:ext uri="{BB962C8B-B14F-4D97-AF65-F5344CB8AC3E}">
        <p14:creationId xmlns:p14="http://schemas.microsoft.com/office/powerpoint/2010/main" val="359743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4968" y="583432"/>
            <a:ext cx="11546143" cy="1014412"/>
          </a:xfrm>
        </p:spPr>
        <p:txBody>
          <a:bodyPr>
            <a:noAutofit/>
          </a:bodyPr>
          <a:lstStyle/>
          <a:p>
            <a:pPr algn="ctr"/>
            <a:r>
              <a:rPr lang="en-US" sz="2400" b="1" dirty="0">
                <a:solidFill>
                  <a:srgbClr val="EB594F"/>
                </a:solidFill>
              </a:rPr>
              <a:t>Preserve and support families of origin. keep children at home, prevent removals,  and increase </a:t>
            </a:r>
            <a:r>
              <a:rPr lang="en-US" sz="2400" b="1" dirty="0" smtClean="0">
                <a:solidFill>
                  <a:srgbClr val="EB594F"/>
                </a:solidFill>
              </a:rPr>
              <a:t>Community </a:t>
            </a:r>
            <a:r>
              <a:rPr lang="en-US" sz="2400" b="1" dirty="0">
                <a:solidFill>
                  <a:srgbClr val="EB594F"/>
                </a:solidFill>
              </a:rPr>
              <a:t>supports.</a:t>
            </a:r>
          </a:p>
        </p:txBody>
      </p:sp>
      <p:sp>
        <p:nvSpPr>
          <p:cNvPr id="3" name="Content Placeholder 2"/>
          <p:cNvSpPr>
            <a:spLocks noGrp="1"/>
          </p:cNvSpPr>
          <p:nvPr>
            <p:ph idx="4294967295"/>
          </p:nvPr>
        </p:nvSpPr>
        <p:spPr>
          <a:xfrm>
            <a:off x="553064" y="2089150"/>
            <a:ext cx="11029950" cy="4384675"/>
          </a:xfrm>
        </p:spPr>
        <p:txBody>
          <a:bodyPr>
            <a:normAutofit/>
          </a:bodyPr>
          <a:lstStyle/>
          <a:p>
            <a:r>
              <a:rPr lang="en-US" sz="2400" dirty="0" smtClean="0">
                <a:solidFill>
                  <a:srgbClr val="525252"/>
                </a:solidFill>
              </a:rPr>
              <a:t>Adopt policies and practices that increase financial and social supports to help families stay together in the first place. </a:t>
            </a:r>
          </a:p>
          <a:p>
            <a:r>
              <a:rPr lang="en-US" sz="2400" dirty="0" smtClean="0">
                <a:solidFill>
                  <a:srgbClr val="525252"/>
                </a:solidFill>
              </a:rPr>
              <a:t>Expand the availability and affordability to community mental health resources.</a:t>
            </a:r>
          </a:p>
          <a:p>
            <a:r>
              <a:rPr lang="en-US" sz="2400" dirty="0" smtClean="0">
                <a:solidFill>
                  <a:srgbClr val="525252"/>
                </a:solidFill>
              </a:rPr>
              <a:t>Address inequitable application of the “reasonable efforts” standard- balancing the risk of imminent harm with the risk of removal when determining what is in the child’s best interest. </a:t>
            </a:r>
          </a:p>
          <a:p>
            <a:r>
              <a:rPr lang="en-US" sz="2400" dirty="0" smtClean="0">
                <a:solidFill>
                  <a:srgbClr val="525252"/>
                </a:solidFill>
              </a:rPr>
              <a:t>Reinvest savings from depopulating congregate settings into preserving families.</a:t>
            </a:r>
          </a:p>
          <a:p>
            <a:r>
              <a:rPr lang="en-US" sz="2400" dirty="0" smtClean="0">
                <a:solidFill>
                  <a:srgbClr val="525252"/>
                </a:solidFill>
              </a:rPr>
              <a:t>Increase utilization of, and remove barriers to, kinship placements for youth who absolutely cannot remain at home. </a:t>
            </a:r>
          </a:p>
          <a:p>
            <a:endParaRPr lang="en-US" sz="1800" b="0" dirty="0">
              <a:solidFill>
                <a:srgbClr val="2377B7"/>
              </a:solidFill>
              <a:effectLst/>
              <a:latin typeface="Gotham"/>
            </a:endParaRPr>
          </a:p>
        </p:txBody>
      </p:sp>
    </p:spTree>
    <p:extLst>
      <p:ext uri="{BB962C8B-B14F-4D97-AF65-F5344CB8AC3E}">
        <p14:creationId xmlns:p14="http://schemas.microsoft.com/office/powerpoint/2010/main" val="3748085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34181" y="849159"/>
            <a:ext cx="11029950" cy="1014413"/>
          </a:xfrm>
        </p:spPr>
        <p:txBody>
          <a:bodyPr>
            <a:noAutofit/>
          </a:bodyPr>
          <a:lstStyle/>
          <a:p>
            <a:pPr algn="ctr"/>
            <a:r>
              <a:rPr lang="en-US" sz="3200" b="1" dirty="0">
                <a:solidFill>
                  <a:srgbClr val="EB594F"/>
                </a:solidFill>
              </a:rPr>
              <a:t>Increase transparency and accountability around congregate practices. </a:t>
            </a:r>
          </a:p>
        </p:txBody>
      </p:sp>
      <p:sp>
        <p:nvSpPr>
          <p:cNvPr id="3" name="Content Placeholder 2"/>
          <p:cNvSpPr>
            <a:spLocks noGrp="1"/>
          </p:cNvSpPr>
          <p:nvPr>
            <p:ph idx="4294967295"/>
          </p:nvPr>
        </p:nvSpPr>
        <p:spPr>
          <a:xfrm>
            <a:off x="501445" y="2141538"/>
            <a:ext cx="11029950" cy="4167187"/>
          </a:xfrm>
        </p:spPr>
        <p:txBody>
          <a:bodyPr>
            <a:normAutofit/>
          </a:bodyPr>
          <a:lstStyle/>
          <a:p>
            <a:pPr>
              <a:buFont typeface="Wingdings" pitchFamily="2" charset="2"/>
              <a:buChar char="§"/>
            </a:pPr>
            <a:r>
              <a:rPr lang="en-US" sz="2800" b="0" dirty="0">
                <a:solidFill>
                  <a:srgbClr val="525252"/>
                </a:solidFill>
                <a:effectLst/>
              </a:rPr>
              <a:t>Share congregate placement data publicly, such as on restraints,  AWOLS,</a:t>
            </a:r>
            <a:br>
              <a:rPr lang="en-US" sz="2800" b="0" dirty="0">
                <a:solidFill>
                  <a:srgbClr val="525252"/>
                </a:solidFill>
                <a:effectLst/>
              </a:rPr>
            </a:br>
            <a:r>
              <a:rPr lang="en-US" sz="2800" b="0" dirty="0">
                <a:solidFill>
                  <a:srgbClr val="525252"/>
                </a:solidFill>
                <a:effectLst/>
              </a:rPr>
              <a:t>police-calls, license violations, critical incident reports, notices of Heightened Monitoring State, and any Performance Improvement Plans in response to violations. </a:t>
            </a:r>
          </a:p>
          <a:p>
            <a:pPr>
              <a:buFont typeface="Wingdings" pitchFamily="2" charset="2"/>
              <a:buChar char="§"/>
            </a:pPr>
            <a:r>
              <a:rPr lang="en-US" sz="2800" b="0" dirty="0">
                <a:solidFill>
                  <a:srgbClr val="525252"/>
                </a:solidFill>
                <a:effectLst/>
              </a:rPr>
              <a:t>Create an independent commission of experts, including lived experts, to evaluate staff conduct and treatment of youth in congregate settings. </a:t>
            </a:r>
          </a:p>
          <a:p>
            <a:pPr>
              <a:buFont typeface="Wingdings" pitchFamily="2" charset="2"/>
              <a:buChar char="§"/>
            </a:pPr>
            <a:r>
              <a:rPr lang="en-US" sz="2800" b="0" dirty="0">
                <a:solidFill>
                  <a:srgbClr val="525252"/>
                </a:solidFill>
                <a:effectLst/>
              </a:rPr>
              <a:t>Establish a process for youth to share maltreatment concerns occurring in congregate settings. </a:t>
            </a:r>
            <a:endParaRPr lang="en-US" dirty="0">
              <a:solidFill>
                <a:srgbClr val="525252"/>
              </a:solidFill>
            </a:endParaRPr>
          </a:p>
          <a:p>
            <a:pPr lvl="1"/>
            <a:endParaRPr lang="en-US" dirty="0"/>
          </a:p>
        </p:txBody>
      </p:sp>
    </p:spTree>
    <p:extLst>
      <p:ext uri="{BB962C8B-B14F-4D97-AF65-F5344CB8AC3E}">
        <p14:creationId xmlns:p14="http://schemas.microsoft.com/office/powerpoint/2010/main" val="381940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65427-62FE-C84A-BA27-602CA3ED3699}"/>
              </a:ext>
            </a:extLst>
          </p:cNvPr>
          <p:cNvSpPr/>
          <p:nvPr/>
        </p:nvSpPr>
        <p:spPr>
          <a:xfrm>
            <a:off x="0" y="0"/>
            <a:ext cx="12192000" cy="1326974"/>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5F9F4E-66CD-FE45-A2B7-8DA38BC6D709}"/>
              </a:ext>
            </a:extLst>
          </p:cNvPr>
          <p:cNvSpPr txBox="1"/>
          <p:nvPr/>
        </p:nvSpPr>
        <p:spPr>
          <a:xfrm>
            <a:off x="399337" y="416269"/>
            <a:ext cx="11517359" cy="584775"/>
          </a:xfrm>
          <a:prstGeom prst="rect">
            <a:avLst/>
          </a:prstGeom>
          <a:noFill/>
        </p:spPr>
        <p:txBody>
          <a:bodyPr wrap="square" rtlCol="0">
            <a:spAutoFit/>
          </a:bodyPr>
          <a:lstStyle/>
          <a:p>
            <a:pPr algn="ctr"/>
            <a:r>
              <a:rPr lang="en-US" sz="3200" b="1" dirty="0" smtClean="0">
                <a:solidFill>
                  <a:srgbClr val="EB594F"/>
                </a:solidFill>
                <a:latin typeface="Gill Sans MT" panose="020B0502020104020203" pitchFamily="34" charset="0"/>
                <a:cs typeface="Arial" panose="020B0604020202020204" pitchFamily="34" charset="0"/>
              </a:rPr>
              <a:t>THE CARCERAL WEB</a:t>
            </a:r>
            <a:endParaRPr lang="en-US" sz="3200" b="1" dirty="0">
              <a:solidFill>
                <a:srgbClr val="EB594F"/>
              </a:solidFill>
              <a:latin typeface="Gill Sans MT" panose="020B0502020104020203"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84CBF80D-7160-4F95-97E1-56AAD5C716B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B52B758D-0B1E-FB45-BDD4-D98D9B394D03}"/>
              </a:ext>
            </a:extLst>
          </p:cNvPr>
          <p:cNvPicPr>
            <a:picLocks noChangeAspect="1"/>
          </p:cNvPicPr>
          <p:nvPr/>
        </p:nvPicPr>
        <p:blipFill>
          <a:blip r:embed="rId3"/>
          <a:stretch>
            <a:fillRect/>
          </a:stretch>
        </p:blipFill>
        <p:spPr>
          <a:xfrm>
            <a:off x="1447207" y="1743243"/>
            <a:ext cx="4363462" cy="4351338"/>
          </a:xfrm>
          <a:prstGeom prst="rect">
            <a:avLst/>
          </a:prstGeom>
        </p:spPr>
      </p:pic>
      <p:pic>
        <p:nvPicPr>
          <p:cNvPr id="8" name="Picture 7">
            <a:extLst>
              <a:ext uri="{FF2B5EF4-FFF2-40B4-BE49-F238E27FC236}">
                <a16:creationId xmlns:a16="http://schemas.microsoft.com/office/drawing/2014/main" id="{57006BDE-6A6F-944C-B796-10625C1FD8F0}"/>
              </a:ext>
            </a:extLst>
          </p:cNvPr>
          <p:cNvPicPr>
            <a:picLocks noChangeAspect="1"/>
          </p:cNvPicPr>
          <p:nvPr/>
        </p:nvPicPr>
        <p:blipFill rotWithShape="1">
          <a:blip r:embed="rId4"/>
          <a:srcRect t="4073" b="5430"/>
          <a:stretch/>
        </p:blipFill>
        <p:spPr>
          <a:xfrm>
            <a:off x="6291920" y="1548581"/>
            <a:ext cx="4235116" cy="2271251"/>
          </a:xfrm>
          <a:prstGeom prst="rect">
            <a:avLst/>
          </a:prstGeom>
        </p:spPr>
      </p:pic>
      <p:pic>
        <p:nvPicPr>
          <p:cNvPr id="10" name="Picture 9">
            <a:extLst>
              <a:ext uri="{FF2B5EF4-FFF2-40B4-BE49-F238E27FC236}">
                <a16:creationId xmlns:a16="http://schemas.microsoft.com/office/drawing/2014/main" id="{458E35FB-9711-C688-3FB3-327D7FE0828E}"/>
              </a:ext>
            </a:extLst>
          </p:cNvPr>
          <p:cNvPicPr>
            <a:picLocks noChangeAspect="1"/>
          </p:cNvPicPr>
          <p:nvPr/>
        </p:nvPicPr>
        <p:blipFill>
          <a:blip r:embed="rId5"/>
          <a:stretch>
            <a:fillRect/>
          </a:stretch>
        </p:blipFill>
        <p:spPr>
          <a:xfrm>
            <a:off x="6291920" y="4075515"/>
            <a:ext cx="3262964" cy="2509738"/>
          </a:xfrm>
          <a:prstGeom prst="rect">
            <a:avLst/>
          </a:prstGeom>
        </p:spPr>
      </p:pic>
    </p:spTree>
    <p:extLst>
      <p:ext uri="{BB962C8B-B14F-4D97-AF65-F5344CB8AC3E}">
        <p14:creationId xmlns:p14="http://schemas.microsoft.com/office/powerpoint/2010/main" val="3051085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65427-62FE-C84A-BA27-602CA3ED3699}"/>
              </a:ext>
            </a:extLst>
          </p:cNvPr>
          <p:cNvSpPr/>
          <p:nvPr/>
        </p:nvSpPr>
        <p:spPr>
          <a:xfrm>
            <a:off x="0" y="0"/>
            <a:ext cx="12192000" cy="1326974"/>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5F9F4E-66CD-FE45-A2B7-8DA38BC6D709}"/>
              </a:ext>
            </a:extLst>
          </p:cNvPr>
          <p:cNvSpPr txBox="1"/>
          <p:nvPr/>
        </p:nvSpPr>
        <p:spPr>
          <a:xfrm>
            <a:off x="399337" y="138952"/>
            <a:ext cx="11517359" cy="1077218"/>
          </a:xfrm>
          <a:prstGeom prst="rect">
            <a:avLst/>
          </a:prstGeom>
          <a:noFill/>
        </p:spPr>
        <p:txBody>
          <a:bodyPr wrap="square" rtlCol="0">
            <a:spAutoFit/>
          </a:bodyPr>
          <a:lstStyle/>
          <a:p>
            <a:pPr algn="ctr"/>
            <a:r>
              <a:rPr lang="en-US" sz="3200" b="1" dirty="0" smtClean="0">
                <a:solidFill>
                  <a:srgbClr val="EB594F"/>
                </a:solidFill>
                <a:latin typeface="Gill Sans MT" panose="020B0502020104020203" pitchFamily="34" charset="0"/>
                <a:cs typeface="Arial" panose="020B0604020202020204" pitchFamily="34" charset="0"/>
              </a:rPr>
              <a:t>CARCERAL LOGIC</a:t>
            </a:r>
          </a:p>
          <a:p>
            <a:pPr algn="ctr"/>
            <a:r>
              <a:rPr lang="en-US" sz="3200" dirty="0">
                <a:solidFill>
                  <a:srgbClr val="EB594F"/>
                </a:solidFill>
                <a:latin typeface="Gill Sans MT" panose="020B0502020104020203" pitchFamily="34" charset="0"/>
                <a:cs typeface="Arial" panose="020B0604020202020204" pitchFamily="34" charset="0"/>
              </a:rPr>
              <a:t>Structured to Impede Care, Resistance &amp; Social Change </a:t>
            </a:r>
          </a:p>
        </p:txBody>
      </p:sp>
      <p:cxnSp>
        <p:nvCxnSpPr>
          <p:cNvPr id="32" name="Straight Connector 31">
            <a:extLst>
              <a:ext uri="{FF2B5EF4-FFF2-40B4-BE49-F238E27FC236}">
                <a16:creationId xmlns:a16="http://schemas.microsoft.com/office/drawing/2014/main" id="{84CBF80D-7160-4F95-97E1-56AAD5C716B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B9753E85-DA58-874A-A109-4B1AE2B3EE53}"/>
              </a:ext>
            </a:extLst>
          </p:cNvPr>
          <p:cNvPicPr>
            <a:picLocks noChangeAspect="1"/>
          </p:cNvPicPr>
          <p:nvPr/>
        </p:nvPicPr>
        <p:blipFill>
          <a:blip r:embed="rId3"/>
          <a:stretch>
            <a:fillRect/>
          </a:stretch>
        </p:blipFill>
        <p:spPr>
          <a:xfrm>
            <a:off x="6616700" y="1838763"/>
            <a:ext cx="4292600" cy="4338200"/>
          </a:xfrm>
          <a:prstGeom prst="rect">
            <a:avLst/>
          </a:prstGeom>
        </p:spPr>
      </p:pic>
      <p:sp>
        <p:nvSpPr>
          <p:cNvPr id="2" name="Rectangle 1"/>
          <p:cNvSpPr/>
          <p:nvPr/>
        </p:nvSpPr>
        <p:spPr>
          <a:xfrm>
            <a:off x="790734" y="2851617"/>
            <a:ext cx="5367282" cy="1815882"/>
          </a:xfrm>
          <a:prstGeom prst="rect">
            <a:avLst/>
          </a:prstGeom>
        </p:spPr>
        <p:txBody>
          <a:bodyPr wrap="square">
            <a:spAutoFit/>
          </a:bodyPr>
          <a:lstStyle/>
          <a:p>
            <a:r>
              <a:rPr lang="en-US" sz="2800" dirty="0">
                <a:solidFill>
                  <a:srgbClr val="525252"/>
                </a:solidFill>
                <a:latin typeface="Gill Sans MT" panose="020B0502020104020203" pitchFamily="34" charset="0"/>
              </a:rPr>
              <a:t>Child maltreatment as parental pathology &amp; cognitive deficits in need of therapeutic cures &amp; </a:t>
            </a:r>
            <a:r>
              <a:rPr lang="en-US" sz="2800" dirty="0" smtClean="0">
                <a:solidFill>
                  <a:srgbClr val="525252"/>
                </a:solidFill>
                <a:latin typeface="Gill Sans MT" panose="020B0502020104020203" pitchFamily="34" charset="0"/>
              </a:rPr>
              <a:t>supervision</a:t>
            </a:r>
            <a:endParaRPr lang="en-US" sz="2800" dirty="0">
              <a:solidFill>
                <a:srgbClr val="525252"/>
              </a:solidFill>
              <a:latin typeface="Gill Sans MT" panose="020B0502020104020203" pitchFamily="34" charset="0"/>
            </a:endParaRPr>
          </a:p>
        </p:txBody>
      </p:sp>
    </p:spTree>
    <p:extLst>
      <p:ext uri="{BB962C8B-B14F-4D97-AF65-F5344CB8AC3E}">
        <p14:creationId xmlns:p14="http://schemas.microsoft.com/office/powerpoint/2010/main" val="3815472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65427-62FE-C84A-BA27-602CA3ED3699}"/>
              </a:ext>
            </a:extLst>
          </p:cNvPr>
          <p:cNvSpPr/>
          <p:nvPr/>
        </p:nvSpPr>
        <p:spPr>
          <a:xfrm>
            <a:off x="0" y="0"/>
            <a:ext cx="12192000" cy="1326974"/>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5F9F4E-66CD-FE45-A2B7-8DA38BC6D709}"/>
              </a:ext>
            </a:extLst>
          </p:cNvPr>
          <p:cNvSpPr txBox="1"/>
          <p:nvPr/>
        </p:nvSpPr>
        <p:spPr>
          <a:xfrm>
            <a:off x="399337" y="416269"/>
            <a:ext cx="11517359" cy="584775"/>
          </a:xfrm>
          <a:prstGeom prst="rect">
            <a:avLst/>
          </a:prstGeom>
          <a:noFill/>
        </p:spPr>
        <p:txBody>
          <a:bodyPr wrap="square" rtlCol="0">
            <a:spAutoFit/>
          </a:bodyPr>
          <a:lstStyle/>
          <a:p>
            <a:pPr algn="ctr"/>
            <a:r>
              <a:rPr lang="en-US" sz="3200" b="1" dirty="0" smtClean="0">
                <a:solidFill>
                  <a:srgbClr val="EB594F"/>
                </a:solidFill>
                <a:latin typeface="Gill Sans MT" panose="020B0502020104020203" pitchFamily="34" charset="0"/>
                <a:cs typeface="Arial" panose="020B0604020202020204" pitchFamily="34" charset="0"/>
              </a:rPr>
              <a:t>NOT A MALFUNCTION – THE SYSTEM’S DESIGN</a:t>
            </a:r>
            <a:endParaRPr lang="en-US" sz="3200" b="1" dirty="0">
              <a:solidFill>
                <a:srgbClr val="EB594F"/>
              </a:solidFill>
              <a:latin typeface="Gill Sans MT" panose="020B0502020104020203"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84CBF80D-7160-4F95-97E1-56AAD5C716B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A1BAECBB-8680-C24E-9313-D7E27057998B}"/>
              </a:ext>
            </a:extLst>
          </p:cNvPr>
          <p:cNvPicPr>
            <a:picLocks noChangeAspect="1"/>
          </p:cNvPicPr>
          <p:nvPr/>
        </p:nvPicPr>
        <p:blipFill>
          <a:blip r:embed="rId3"/>
          <a:stretch>
            <a:fillRect/>
          </a:stretch>
        </p:blipFill>
        <p:spPr>
          <a:xfrm>
            <a:off x="1282185" y="2381474"/>
            <a:ext cx="4673772" cy="3037959"/>
          </a:xfrm>
          <a:prstGeom prst="rect">
            <a:avLst/>
          </a:prstGeom>
        </p:spPr>
      </p:pic>
      <p:pic>
        <p:nvPicPr>
          <p:cNvPr id="11" name="Content Placeholder 6">
            <a:extLst>
              <a:ext uri="{FF2B5EF4-FFF2-40B4-BE49-F238E27FC236}">
                <a16:creationId xmlns:a16="http://schemas.microsoft.com/office/drawing/2014/main" id="{BF65657D-5362-C345-9AC9-BF2020D27002}"/>
              </a:ext>
            </a:extLst>
          </p:cNvPr>
          <p:cNvPicPr>
            <a:picLocks noChangeAspect="1"/>
          </p:cNvPicPr>
          <p:nvPr/>
        </p:nvPicPr>
        <p:blipFill>
          <a:blip r:embed="rId4"/>
          <a:stretch>
            <a:fillRect/>
          </a:stretch>
        </p:blipFill>
        <p:spPr>
          <a:xfrm>
            <a:off x="6482162" y="2381474"/>
            <a:ext cx="4515351" cy="3037959"/>
          </a:xfrm>
          <a:prstGeom prst="rect">
            <a:avLst/>
          </a:prstGeom>
        </p:spPr>
      </p:pic>
    </p:spTree>
    <p:extLst>
      <p:ext uri="{BB962C8B-B14F-4D97-AF65-F5344CB8AC3E}">
        <p14:creationId xmlns:p14="http://schemas.microsoft.com/office/powerpoint/2010/main" val="2873349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65427-62FE-C84A-BA27-602CA3ED3699}"/>
              </a:ext>
            </a:extLst>
          </p:cNvPr>
          <p:cNvSpPr/>
          <p:nvPr/>
        </p:nvSpPr>
        <p:spPr>
          <a:xfrm>
            <a:off x="0" y="0"/>
            <a:ext cx="12192000" cy="1326974"/>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5F9F4E-66CD-FE45-A2B7-8DA38BC6D709}"/>
              </a:ext>
            </a:extLst>
          </p:cNvPr>
          <p:cNvSpPr txBox="1"/>
          <p:nvPr/>
        </p:nvSpPr>
        <p:spPr>
          <a:xfrm>
            <a:off x="399337" y="416269"/>
            <a:ext cx="11517359" cy="584775"/>
          </a:xfrm>
          <a:prstGeom prst="rect">
            <a:avLst/>
          </a:prstGeom>
          <a:noFill/>
        </p:spPr>
        <p:txBody>
          <a:bodyPr wrap="square" rtlCol="0">
            <a:spAutoFit/>
          </a:bodyPr>
          <a:lstStyle/>
          <a:p>
            <a:pPr algn="ctr"/>
            <a:r>
              <a:rPr lang="en-US" sz="3200" b="1" dirty="0" smtClean="0">
                <a:solidFill>
                  <a:srgbClr val="EB594F"/>
                </a:solidFill>
                <a:latin typeface="Gill Sans MT" panose="020B0502020104020203" pitchFamily="34" charset="0"/>
                <a:cs typeface="Arial" panose="020B0604020202020204" pitchFamily="34" charset="0"/>
              </a:rPr>
              <a:t>FROM REFORM TO ABOLITION</a:t>
            </a:r>
            <a:endParaRPr lang="en-US" sz="3200" b="1" dirty="0">
              <a:solidFill>
                <a:srgbClr val="EB594F"/>
              </a:solidFill>
              <a:latin typeface="Gill Sans MT" panose="020B0502020104020203"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84CBF80D-7160-4F95-97E1-56AAD5C716B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pic>
        <p:nvPicPr>
          <p:cNvPr id="7" name="Content Placeholder 4" descr="A person holding a book&#10;&#10;Description automatically generated with medium confidence">
            <a:extLst>
              <a:ext uri="{FF2B5EF4-FFF2-40B4-BE49-F238E27FC236}">
                <a16:creationId xmlns:a16="http://schemas.microsoft.com/office/drawing/2014/main" id="{A71FE4A9-39D2-5547-A359-E7822A90D8B7}"/>
              </a:ext>
            </a:extLst>
          </p:cNvPr>
          <p:cNvPicPr>
            <a:picLocks noChangeAspect="1"/>
          </p:cNvPicPr>
          <p:nvPr/>
        </p:nvPicPr>
        <p:blipFill rotWithShape="1">
          <a:blip r:embed="rId3"/>
          <a:srcRect r="-2" b="4575"/>
          <a:stretch/>
        </p:blipFill>
        <p:spPr>
          <a:xfrm>
            <a:off x="1463576" y="1653848"/>
            <a:ext cx="3211530" cy="4551136"/>
          </a:xfrm>
          <a:prstGeom prst="rect">
            <a:avLst/>
          </a:prstGeom>
          <a:effectLst/>
        </p:spPr>
      </p:pic>
      <p:pic>
        <p:nvPicPr>
          <p:cNvPr id="8" name="Picture 7">
            <a:extLst>
              <a:ext uri="{FF2B5EF4-FFF2-40B4-BE49-F238E27FC236}">
                <a16:creationId xmlns:a16="http://schemas.microsoft.com/office/drawing/2014/main" id="{EB741642-896F-5F42-A9A2-2B661F065B32}"/>
              </a:ext>
            </a:extLst>
          </p:cNvPr>
          <p:cNvPicPr>
            <a:picLocks noChangeAspect="1"/>
          </p:cNvPicPr>
          <p:nvPr/>
        </p:nvPicPr>
        <p:blipFill>
          <a:blip r:embed="rId4"/>
          <a:stretch>
            <a:fillRect/>
          </a:stretch>
        </p:blipFill>
        <p:spPr>
          <a:xfrm>
            <a:off x="5769865" y="1548806"/>
            <a:ext cx="5247733" cy="1209842"/>
          </a:xfrm>
          <a:prstGeom prst="rect">
            <a:avLst/>
          </a:prstGeom>
        </p:spPr>
      </p:pic>
      <p:pic>
        <p:nvPicPr>
          <p:cNvPr id="10" name="Picture 9">
            <a:extLst>
              <a:ext uri="{FF2B5EF4-FFF2-40B4-BE49-F238E27FC236}">
                <a16:creationId xmlns:a16="http://schemas.microsoft.com/office/drawing/2014/main" id="{11E41E73-025F-DD42-9241-B724B894FAF6}"/>
              </a:ext>
            </a:extLst>
          </p:cNvPr>
          <p:cNvPicPr>
            <a:picLocks noChangeAspect="1"/>
          </p:cNvPicPr>
          <p:nvPr/>
        </p:nvPicPr>
        <p:blipFill rotWithShape="1">
          <a:blip r:embed="rId5"/>
          <a:srcRect t="6452" b="10905"/>
          <a:stretch/>
        </p:blipFill>
        <p:spPr>
          <a:xfrm>
            <a:off x="5769866" y="2802367"/>
            <a:ext cx="5247732" cy="1887794"/>
          </a:xfrm>
          <a:prstGeom prst="rect">
            <a:avLst/>
          </a:prstGeom>
        </p:spPr>
      </p:pic>
      <p:pic>
        <p:nvPicPr>
          <p:cNvPr id="12" name="Content Placeholder 12">
            <a:extLst>
              <a:ext uri="{FF2B5EF4-FFF2-40B4-BE49-F238E27FC236}">
                <a16:creationId xmlns:a16="http://schemas.microsoft.com/office/drawing/2014/main" id="{654B5D83-06F9-F444-ABBE-087A3974AB22}"/>
              </a:ext>
            </a:extLst>
          </p:cNvPr>
          <p:cNvPicPr>
            <a:picLocks noChangeAspect="1"/>
          </p:cNvPicPr>
          <p:nvPr/>
        </p:nvPicPr>
        <p:blipFill>
          <a:blip r:embed="rId6"/>
          <a:stretch>
            <a:fillRect/>
          </a:stretch>
        </p:blipFill>
        <p:spPr>
          <a:xfrm>
            <a:off x="6222712" y="4911993"/>
            <a:ext cx="4501230" cy="1707381"/>
          </a:xfrm>
          <a:prstGeom prst="rect">
            <a:avLst/>
          </a:prstGeom>
        </p:spPr>
      </p:pic>
    </p:spTree>
    <p:extLst>
      <p:ext uri="{BB962C8B-B14F-4D97-AF65-F5344CB8AC3E}">
        <p14:creationId xmlns:p14="http://schemas.microsoft.com/office/powerpoint/2010/main" val="2474129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65427-62FE-C84A-BA27-602CA3ED3699}"/>
              </a:ext>
            </a:extLst>
          </p:cNvPr>
          <p:cNvSpPr/>
          <p:nvPr/>
        </p:nvSpPr>
        <p:spPr>
          <a:xfrm>
            <a:off x="0" y="-1"/>
            <a:ext cx="12192000" cy="2241373"/>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CF7F9"/>
              </a:solidFill>
            </a:endParaRPr>
          </a:p>
        </p:txBody>
      </p:sp>
      <p:sp>
        <p:nvSpPr>
          <p:cNvPr id="13" name="TextBox 12">
            <a:extLst>
              <a:ext uri="{FF2B5EF4-FFF2-40B4-BE49-F238E27FC236}">
                <a16:creationId xmlns:a16="http://schemas.microsoft.com/office/drawing/2014/main" id="{455F9F4E-66CD-FE45-A2B7-8DA38BC6D709}"/>
              </a:ext>
            </a:extLst>
          </p:cNvPr>
          <p:cNvSpPr txBox="1"/>
          <p:nvPr/>
        </p:nvSpPr>
        <p:spPr>
          <a:xfrm>
            <a:off x="399338" y="648118"/>
            <a:ext cx="11215144" cy="1015663"/>
          </a:xfrm>
          <a:prstGeom prst="rect">
            <a:avLst/>
          </a:prstGeom>
          <a:noFill/>
        </p:spPr>
        <p:txBody>
          <a:bodyPr wrap="square" rtlCol="0">
            <a:spAutoFit/>
          </a:bodyPr>
          <a:lstStyle/>
          <a:p>
            <a:pPr algn="ctr"/>
            <a:r>
              <a:rPr lang="en-US" sz="3200" b="1" dirty="0" smtClean="0">
                <a:solidFill>
                  <a:srgbClr val="EB594F"/>
                </a:solidFill>
                <a:latin typeface="Gill Sans MT" panose="020B0502020104020203" pitchFamily="34" charset="0"/>
                <a:cs typeface="Arial" panose="020B0604020202020204" pitchFamily="34" charset="0"/>
              </a:rPr>
              <a:t>THE ROOTS OF FAMILY POLICING:</a:t>
            </a:r>
            <a:r>
              <a:rPr lang="en-US" sz="2800" b="1" dirty="0">
                <a:solidFill>
                  <a:srgbClr val="EB594F"/>
                </a:solidFill>
                <a:latin typeface="Gill Sans MT" panose="020B0502020104020203" pitchFamily="34" charset="0"/>
                <a:cs typeface="Arial" panose="020B0604020202020204" pitchFamily="34" charset="0"/>
              </a:rPr>
              <a:t/>
            </a:r>
            <a:br>
              <a:rPr lang="en-US" sz="2800" b="1" dirty="0">
                <a:solidFill>
                  <a:srgbClr val="EB594F"/>
                </a:solidFill>
                <a:latin typeface="Gill Sans MT" panose="020B0502020104020203" pitchFamily="34" charset="0"/>
                <a:cs typeface="Arial" panose="020B0604020202020204" pitchFamily="34" charset="0"/>
              </a:rPr>
            </a:br>
            <a:r>
              <a:rPr lang="en-US" sz="2800" dirty="0">
                <a:solidFill>
                  <a:srgbClr val="EB594F"/>
                </a:solidFill>
                <a:latin typeface="Gill Sans MT" panose="020B0502020104020203" pitchFamily="34" charset="0"/>
                <a:cs typeface="Arial" panose="020B0604020202020204" pitchFamily="34" charset="0"/>
              </a:rPr>
              <a:t>Slavery, Black child apprentices, Indigenous boarding schools, orphan trains</a:t>
            </a:r>
          </a:p>
        </p:txBody>
      </p:sp>
      <p:sp>
        <p:nvSpPr>
          <p:cNvPr id="48" name="TextBox 47">
            <a:extLst>
              <a:ext uri="{FF2B5EF4-FFF2-40B4-BE49-F238E27FC236}">
                <a16:creationId xmlns:a16="http://schemas.microsoft.com/office/drawing/2014/main" id="{B30D4770-9A93-6D48-B961-AAE47770EF1C}"/>
              </a:ext>
            </a:extLst>
          </p:cNvPr>
          <p:cNvSpPr txBox="1"/>
          <p:nvPr/>
        </p:nvSpPr>
        <p:spPr>
          <a:xfrm>
            <a:off x="60186" y="4539399"/>
            <a:ext cx="2985886"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Mandatory Reporting</a:t>
            </a:r>
          </a:p>
        </p:txBody>
      </p:sp>
      <p:cxnSp>
        <p:nvCxnSpPr>
          <p:cNvPr id="32" name="Straight Connector 31">
            <a:extLst>
              <a:ext uri="{FF2B5EF4-FFF2-40B4-BE49-F238E27FC236}">
                <a16:creationId xmlns:a16="http://schemas.microsoft.com/office/drawing/2014/main" id="{84CBF80D-7160-4F95-97E1-56AAD5C716BE}"/>
              </a:ext>
            </a:extLst>
          </p:cNvPr>
          <p:cNvCxnSpPr>
            <a:cxnSpLocks/>
          </p:cNvCxnSpPr>
          <p:nvPr/>
        </p:nvCxnSpPr>
        <p:spPr>
          <a:xfrm flipH="1">
            <a:off x="0" y="22413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pic>
        <p:nvPicPr>
          <p:cNvPr id="25" name="Picture 24">
            <a:extLst>
              <a:ext uri="{FF2B5EF4-FFF2-40B4-BE49-F238E27FC236}">
                <a16:creationId xmlns:a16="http://schemas.microsoft.com/office/drawing/2014/main" id="{102F21D3-D3DA-5146-8D66-520EA9426A05}"/>
              </a:ext>
            </a:extLst>
          </p:cNvPr>
          <p:cNvPicPr>
            <a:picLocks noChangeAspect="1"/>
          </p:cNvPicPr>
          <p:nvPr/>
        </p:nvPicPr>
        <p:blipFill>
          <a:blip r:embed="rId2"/>
          <a:stretch>
            <a:fillRect/>
          </a:stretch>
        </p:blipFill>
        <p:spPr>
          <a:xfrm>
            <a:off x="3624272" y="2420827"/>
            <a:ext cx="2776044" cy="4237145"/>
          </a:xfrm>
          <a:prstGeom prst="rect">
            <a:avLst/>
          </a:prstGeom>
        </p:spPr>
      </p:pic>
      <p:pic>
        <p:nvPicPr>
          <p:cNvPr id="26" name="Picture 25">
            <a:extLst>
              <a:ext uri="{FF2B5EF4-FFF2-40B4-BE49-F238E27FC236}">
                <a16:creationId xmlns:a16="http://schemas.microsoft.com/office/drawing/2014/main" id="{38B36D6A-8C55-1144-B31D-AFC52FDDD0CA}"/>
              </a:ext>
            </a:extLst>
          </p:cNvPr>
          <p:cNvPicPr>
            <a:picLocks noChangeAspect="1"/>
          </p:cNvPicPr>
          <p:nvPr/>
        </p:nvPicPr>
        <p:blipFill>
          <a:blip r:embed="rId3"/>
          <a:stretch>
            <a:fillRect/>
          </a:stretch>
        </p:blipFill>
        <p:spPr>
          <a:xfrm>
            <a:off x="6466994" y="2420827"/>
            <a:ext cx="2776044" cy="4237145"/>
          </a:xfrm>
          <a:prstGeom prst="rect">
            <a:avLst/>
          </a:prstGeom>
        </p:spPr>
      </p:pic>
      <p:pic>
        <p:nvPicPr>
          <p:cNvPr id="27" name="Picture 26">
            <a:extLst>
              <a:ext uri="{FF2B5EF4-FFF2-40B4-BE49-F238E27FC236}">
                <a16:creationId xmlns:a16="http://schemas.microsoft.com/office/drawing/2014/main" id="{246B78CD-0C80-8144-9FAB-F38C88ED9FF7}"/>
              </a:ext>
            </a:extLst>
          </p:cNvPr>
          <p:cNvPicPr>
            <a:picLocks noChangeAspect="1"/>
          </p:cNvPicPr>
          <p:nvPr/>
        </p:nvPicPr>
        <p:blipFill>
          <a:blip r:embed="rId4"/>
          <a:stretch>
            <a:fillRect/>
          </a:stretch>
        </p:blipFill>
        <p:spPr>
          <a:xfrm>
            <a:off x="9337331" y="2835981"/>
            <a:ext cx="2598404" cy="2553199"/>
          </a:xfrm>
          <a:prstGeom prst="rect">
            <a:avLst/>
          </a:prstGeom>
        </p:spPr>
      </p:pic>
      <p:pic>
        <p:nvPicPr>
          <p:cNvPr id="28" name="Picture 27">
            <a:extLst>
              <a:ext uri="{FF2B5EF4-FFF2-40B4-BE49-F238E27FC236}">
                <a16:creationId xmlns:a16="http://schemas.microsoft.com/office/drawing/2014/main" id="{5C97B44C-FF29-0131-855F-DBA616F0D42C}"/>
              </a:ext>
            </a:extLst>
          </p:cNvPr>
          <p:cNvPicPr>
            <a:picLocks noChangeAspect="1"/>
          </p:cNvPicPr>
          <p:nvPr/>
        </p:nvPicPr>
        <p:blipFill>
          <a:blip r:embed="rId5"/>
          <a:stretch>
            <a:fillRect/>
          </a:stretch>
        </p:blipFill>
        <p:spPr>
          <a:xfrm>
            <a:off x="256265" y="3003307"/>
            <a:ext cx="3273714" cy="3072183"/>
          </a:xfrm>
          <a:prstGeom prst="rect">
            <a:avLst/>
          </a:prstGeom>
        </p:spPr>
      </p:pic>
    </p:spTree>
    <p:extLst>
      <p:ext uri="{BB962C8B-B14F-4D97-AF65-F5344CB8AC3E}">
        <p14:creationId xmlns:p14="http://schemas.microsoft.com/office/powerpoint/2010/main" val="976221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065427-62FE-C84A-BA27-602CA3ED3699}"/>
              </a:ext>
            </a:extLst>
          </p:cNvPr>
          <p:cNvSpPr/>
          <p:nvPr/>
        </p:nvSpPr>
        <p:spPr>
          <a:xfrm>
            <a:off x="1" y="0"/>
            <a:ext cx="4645742" cy="6858000"/>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D8C00D-81E3-5C49-A945-2D17FE513C12}"/>
              </a:ext>
            </a:extLst>
          </p:cNvPr>
          <p:cNvSpPr>
            <a:spLocks noGrp="1"/>
          </p:cNvSpPr>
          <p:nvPr>
            <p:ph type="title"/>
          </p:nvPr>
        </p:nvSpPr>
        <p:spPr>
          <a:xfrm>
            <a:off x="133816" y="398418"/>
            <a:ext cx="4378111" cy="1188720"/>
          </a:xfrm>
        </p:spPr>
        <p:txBody>
          <a:bodyPr vert="horz" lIns="182880" tIns="182880" rIns="182880" bIns="182880" rtlCol="0" anchor="ctr">
            <a:normAutofit/>
          </a:bodyPr>
          <a:lstStyle/>
          <a:p>
            <a:pPr algn="ctr"/>
            <a:r>
              <a:rPr lang="en-US" b="1" dirty="0" smtClean="0">
                <a:solidFill>
                  <a:srgbClr val="EB594F"/>
                </a:solidFill>
                <a:latin typeface="Gill Sans MT" panose="020B0502020104020203" pitchFamily="34" charset="0"/>
              </a:rPr>
              <a:t>ABOLITION</a:t>
            </a:r>
            <a:endParaRPr lang="en-US" b="1" dirty="0">
              <a:solidFill>
                <a:srgbClr val="EB594F"/>
              </a:solidFill>
              <a:latin typeface="Gill Sans MT" panose="020B0502020104020203" pitchFamily="34" charset="0"/>
            </a:endParaRPr>
          </a:p>
        </p:txBody>
      </p:sp>
      <p:pic>
        <p:nvPicPr>
          <p:cNvPr id="6" name="Content Placeholder 5" descr="Clenched Fist with solid fill">
            <a:extLst>
              <a:ext uri="{FF2B5EF4-FFF2-40B4-BE49-F238E27FC236}">
                <a16:creationId xmlns:a16="http://schemas.microsoft.com/office/drawing/2014/main" id="{DAE1165D-EC42-CE44-ADDA-6ED85FDD9FDA}"/>
              </a:ext>
            </a:extLst>
          </p:cNvPr>
          <p:cNvPicPr>
            <a:picLocks noGrp="1" noChangeAspect="1"/>
          </p:cNvPicPr>
          <p:nvPr>
            <p:ph idx="1"/>
          </p:nvPr>
        </p:nvPicPr>
        <p:blipFill>
          <a:blip r:embed="rId3">
            <a:extLst>
              <a:ext uri="{96DAC541-7B7A-43D3-8B79-37D633B846F1}">
                <asvg:svgBlip xmlns:asvg="http://schemas.microsoft.com/office/drawing/2016/SVG/main" xmlns="" r:embed="rId4"/>
              </a:ext>
            </a:extLst>
          </a:blip>
          <a:stretch>
            <a:fillRect/>
          </a:stretch>
        </p:blipFill>
        <p:spPr>
          <a:xfrm>
            <a:off x="624895" y="1526564"/>
            <a:ext cx="3328416" cy="3328416"/>
          </a:xfrm>
          <a:prstGeom prst="rect">
            <a:avLst/>
          </a:prstGeom>
        </p:spPr>
      </p:pic>
      <p:sp>
        <p:nvSpPr>
          <p:cNvPr id="4" name="TextBox 3">
            <a:extLst>
              <a:ext uri="{FF2B5EF4-FFF2-40B4-BE49-F238E27FC236}">
                <a16:creationId xmlns:a16="http://schemas.microsoft.com/office/drawing/2014/main" id="{BF0F9B2A-C17A-4641-B470-C11F747EE5D1}"/>
              </a:ext>
            </a:extLst>
          </p:cNvPr>
          <p:cNvSpPr txBox="1"/>
          <p:nvPr/>
        </p:nvSpPr>
        <p:spPr>
          <a:xfrm>
            <a:off x="5338174" y="3423206"/>
            <a:ext cx="6811622" cy="4069431"/>
          </a:xfrm>
          <a:prstGeom prst="rect">
            <a:avLst/>
          </a:prstGeom>
        </p:spPr>
        <p:txBody>
          <a:bodyPr vert="horz" lIns="91440" tIns="45720" rIns="91440" bIns="45720" rtlCol="0">
            <a:noAutofit/>
          </a:bodyPr>
          <a:lstStyle/>
          <a:p>
            <a:pPr defTabSz="914400">
              <a:spcBef>
                <a:spcPts val="1000"/>
              </a:spcBef>
              <a:buClr>
                <a:schemeClr val="accent2"/>
              </a:buClr>
            </a:pPr>
            <a:endParaRPr lang="en-US" b="1" i="1" dirty="0">
              <a:solidFill>
                <a:schemeClr val="tx1">
                  <a:lumMod val="85000"/>
                  <a:lumOff val="15000"/>
                </a:schemeClr>
              </a:solidFill>
              <a:latin typeface="Gill Sans MT" panose="020B0502020104020203" pitchFamily="34" charset="0"/>
            </a:endParaRPr>
          </a:p>
        </p:txBody>
      </p:sp>
      <p:cxnSp>
        <p:nvCxnSpPr>
          <p:cNvPr id="8" name="Straight Connector 7">
            <a:extLst>
              <a:ext uri="{FF2B5EF4-FFF2-40B4-BE49-F238E27FC236}">
                <a16:creationId xmlns:a16="http://schemas.microsoft.com/office/drawing/2014/main" id="{84CBF80D-7160-4F95-97E1-56AAD5C716BE}"/>
              </a:ext>
            </a:extLst>
          </p:cNvPr>
          <p:cNvCxnSpPr>
            <a:cxnSpLocks/>
          </p:cNvCxnSpPr>
          <p:nvPr/>
        </p:nvCxnSpPr>
        <p:spPr>
          <a:xfrm flipV="1">
            <a:off x="4645742" y="1"/>
            <a:ext cx="1" cy="6857999"/>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sp>
        <p:nvSpPr>
          <p:cNvPr id="12" name="Rounded Rectangular Callout 11"/>
          <p:cNvSpPr/>
          <p:nvPr/>
        </p:nvSpPr>
        <p:spPr>
          <a:xfrm>
            <a:off x="5043948" y="738527"/>
            <a:ext cx="5692878" cy="2374490"/>
          </a:xfrm>
          <a:prstGeom prst="wedgeRoundRectCallout">
            <a:avLst>
              <a:gd name="adj1" fmla="val 59996"/>
              <a:gd name="adj2" fmla="val 25232"/>
              <a:gd name="adj3" fmla="val 16667"/>
            </a:avLst>
          </a:prstGeom>
          <a:solidFill>
            <a:srgbClr val="B0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000"/>
              </a:spcBef>
              <a:buClr>
                <a:schemeClr val="accent2"/>
              </a:buClr>
            </a:pPr>
            <a:r>
              <a:rPr lang="en-US" b="1" dirty="0">
                <a:solidFill>
                  <a:schemeClr val="bg1"/>
                </a:solidFill>
                <a:latin typeface="Gill Sans MT" panose="020B0502020104020203" pitchFamily="34" charset="0"/>
              </a:rPr>
              <a:t>“Abolition means completely dismantling this system of family policing—not reforming it or replacing the current system with a new and improved system. It means ending its philosophy, design, practices and policies and building a different way of caring for families</a:t>
            </a:r>
            <a:r>
              <a:rPr lang="en-US" b="1" dirty="0" smtClean="0">
                <a:solidFill>
                  <a:schemeClr val="bg1"/>
                </a:solidFill>
                <a:latin typeface="Gill Sans MT" panose="020B0502020104020203" pitchFamily="34" charset="0"/>
              </a:rPr>
              <a:t>.”</a:t>
            </a:r>
          </a:p>
          <a:p>
            <a:pPr>
              <a:spcBef>
                <a:spcPts val="1000"/>
              </a:spcBef>
              <a:buClr>
                <a:schemeClr val="accent2"/>
              </a:buClr>
            </a:pPr>
            <a:r>
              <a:rPr lang="en-US" b="1" dirty="0" smtClean="0">
                <a:solidFill>
                  <a:schemeClr val="bg1"/>
                </a:solidFill>
                <a:latin typeface="Gill Sans MT" panose="020B0502020104020203" pitchFamily="34" charset="0"/>
              </a:rPr>
              <a:t>-Dorothy Roberts</a:t>
            </a:r>
            <a:endParaRPr lang="en-US" b="1" dirty="0">
              <a:solidFill>
                <a:schemeClr val="bg1"/>
              </a:solidFill>
              <a:latin typeface="Gill Sans MT" panose="020B0502020104020203" pitchFamily="34" charset="0"/>
            </a:endParaRPr>
          </a:p>
        </p:txBody>
      </p:sp>
      <p:sp>
        <p:nvSpPr>
          <p:cNvPr id="13" name="Rounded Rectangular Callout 12"/>
          <p:cNvSpPr/>
          <p:nvPr/>
        </p:nvSpPr>
        <p:spPr>
          <a:xfrm>
            <a:off x="6123945" y="3475441"/>
            <a:ext cx="5665852" cy="2583104"/>
          </a:xfrm>
          <a:prstGeom prst="wedgeRoundRectCallout">
            <a:avLst>
              <a:gd name="adj1" fmla="val -60331"/>
              <a:gd name="adj2" fmla="val 29641"/>
              <a:gd name="adj3" fmla="val 16667"/>
            </a:avLst>
          </a:prstGeom>
          <a:solidFill>
            <a:srgbClr val="B0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000"/>
              </a:spcBef>
              <a:buClr>
                <a:schemeClr val="accent2"/>
              </a:buClr>
            </a:pPr>
            <a:r>
              <a:rPr lang="en-US" b="1" dirty="0" smtClean="0">
                <a:solidFill>
                  <a:schemeClr val="bg1"/>
                </a:solidFill>
                <a:latin typeface="Gill Sans MT" panose="020B0502020104020203" pitchFamily="34" charset="0"/>
              </a:rPr>
              <a:t>“</a:t>
            </a:r>
            <a:r>
              <a:rPr lang="en-US" b="1" dirty="0">
                <a:solidFill>
                  <a:schemeClr val="bg1"/>
                </a:solidFill>
                <a:latin typeface="Gill Sans MT" panose="020B0502020104020203" pitchFamily="34" charset="0"/>
              </a:rPr>
              <a:t>Abolition is a verb, </a:t>
            </a:r>
            <a:r>
              <a:rPr lang="en-US" b="1" i="1" dirty="0">
                <a:solidFill>
                  <a:schemeClr val="bg1"/>
                </a:solidFill>
                <a:latin typeface="Gill Sans MT" panose="020B0502020104020203" pitchFamily="34" charset="0"/>
              </a:rPr>
              <a:t>a practice. </a:t>
            </a:r>
            <a:r>
              <a:rPr lang="en-US" b="1" dirty="0">
                <a:solidFill>
                  <a:schemeClr val="bg1"/>
                </a:solidFill>
                <a:latin typeface="Gill Sans MT" panose="020B0502020104020203" pitchFamily="34" charset="0"/>
              </a:rPr>
              <a:t>It consists of the actions we take to build safety and to tear down harmful institutions. People do abolition every day when they connect to their community, learn how to take accountability, and foster communal responsibility for preventing and responding to harm.” </a:t>
            </a:r>
            <a:endParaRPr lang="en-US" b="1" i="1" dirty="0">
              <a:solidFill>
                <a:schemeClr val="bg1"/>
              </a:solidFill>
              <a:latin typeface="Gill Sans MT" panose="020B0502020104020203" pitchFamily="34" charset="0"/>
            </a:endParaRPr>
          </a:p>
          <a:p>
            <a:pPr>
              <a:spcBef>
                <a:spcPts val="1000"/>
              </a:spcBef>
              <a:buClr>
                <a:schemeClr val="accent2"/>
              </a:buClr>
            </a:pPr>
            <a:r>
              <a:rPr lang="en-US" b="1" dirty="0" smtClean="0">
                <a:solidFill>
                  <a:schemeClr val="bg1"/>
                </a:solidFill>
                <a:latin typeface="Gill Sans MT" panose="020B0502020104020203" pitchFamily="34" charset="0"/>
              </a:rPr>
              <a:t>-</a:t>
            </a:r>
            <a:r>
              <a:rPr lang="en-US" b="1" dirty="0" err="1" smtClean="0">
                <a:solidFill>
                  <a:schemeClr val="bg1"/>
                </a:solidFill>
                <a:latin typeface="Gill Sans MT" panose="020B0502020104020203" pitchFamily="34" charset="0"/>
              </a:rPr>
              <a:t>Derecka</a:t>
            </a:r>
            <a:r>
              <a:rPr lang="en-US" b="1" dirty="0" smtClean="0">
                <a:solidFill>
                  <a:schemeClr val="bg1"/>
                </a:solidFill>
                <a:latin typeface="Gill Sans MT" panose="020B0502020104020203" pitchFamily="34" charset="0"/>
              </a:rPr>
              <a:t> Purnell</a:t>
            </a:r>
          </a:p>
        </p:txBody>
      </p:sp>
      <p:sp>
        <p:nvSpPr>
          <p:cNvPr id="14" name="Rectangle 13"/>
          <p:cNvSpPr/>
          <p:nvPr/>
        </p:nvSpPr>
        <p:spPr>
          <a:xfrm>
            <a:off x="573382" y="4719257"/>
            <a:ext cx="3561951" cy="1477328"/>
          </a:xfrm>
          <a:prstGeom prst="rect">
            <a:avLst/>
          </a:prstGeom>
        </p:spPr>
        <p:txBody>
          <a:bodyPr wrap="square">
            <a:spAutoFit/>
          </a:bodyPr>
          <a:lstStyle/>
          <a:p>
            <a:pPr lvl="0" algn="ctr">
              <a:defRPr/>
            </a:pPr>
            <a:r>
              <a:rPr lang="en-US" b="1" dirty="0">
                <a:solidFill>
                  <a:srgbClr val="EB594F"/>
                </a:solidFill>
                <a:latin typeface="Gill Sans MT" panose="020B0502020104020203" pitchFamily="34" charset="0"/>
              </a:rPr>
              <a:t>An invitation into finding new answers to the problem of harm and into building new ways to prevent harm in the first place.</a:t>
            </a:r>
          </a:p>
        </p:txBody>
      </p:sp>
    </p:spTree>
    <p:extLst>
      <p:ext uri="{BB962C8B-B14F-4D97-AF65-F5344CB8AC3E}">
        <p14:creationId xmlns:p14="http://schemas.microsoft.com/office/powerpoint/2010/main" val="30502675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65427-62FE-C84A-BA27-602CA3ED3699}"/>
              </a:ext>
            </a:extLst>
          </p:cNvPr>
          <p:cNvSpPr/>
          <p:nvPr/>
        </p:nvSpPr>
        <p:spPr>
          <a:xfrm>
            <a:off x="0" y="0"/>
            <a:ext cx="12192000" cy="1326974"/>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5F9F4E-66CD-FE45-A2B7-8DA38BC6D709}"/>
              </a:ext>
            </a:extLst>
          </p:cNvPr>
          <p:cNvSpPr txBox="1"/>
          <p:nvPr/>
        </p:nvSpPr>
        <p:spPr>
          <a:xfrm>
            <a:off x="399337" y="157689"/>
            <a:ext cx="11517359" cy="1077218"/>
          </a:xfrm>
          <a:prstGeom prst="rect">
            <a:avLst/>
          </a:prstGeom>
          <a:noFill/>
        </p:spPr>
        <p:txBody>
          <a:bodyPr wrap="square" rtlCol="0">
            <a:spAutoFit/>
          </a:bodyPr>
          <a:lstStyle/>
          <a:p>
            <a:pPr algn="ctr"/>
            <a:r>
              <a:rPr lang="en-US" sz="3200" b="1" dirty="0" smtClean="0">
                <a:solidFill>
                  <a:srgbClr val="EB594F"/>
                </a:solidFill>
                <a:latin typeface="Gill Sans MT" panose="020B0502020104020203" pitchFamily="34" charset="0"/>
                <a:cs typeface="Arial" panose="020B0604020202020204" pitchFamily="34" charset="0"/>
              </a:rPr>
              <a:t>ABOLITIONIST ORGANIZING</a:t>
            </a:r>
          </a:p>
          <a:p>
            <a:pPr algn="ctr"/>
            <a:r>
              <a:rPr lang="en-US" sz="3200" dirty="0" smtClean="0">
                <a:solidFill>
                  <a:srgbClr val="EB594F"/>
                </a:solidFill>
                <a:latin typeface="Gill Sans MT" panose="020B0502020104020203" pitchFamily="34" charset="0"/>
                <a:cs typeface="Arial" panose="020B0604020202020204" pitchFamily="34" charset="0"/>
              </a:rPr>
              <a:t>Dismantle, </a:t>
            </a:r>
            <a:r>
              <a:rPr lang="en-US" sz="3200" dirty="0" smtClean="0">
                <a:solidFill>
                  <a:srgbClr val="EB594F"/>
                </a:solidFill>
                <a:latin typeface="Gill Sans MT" panose="020B0502020104020203" pitchFamily="34" charset="0"/>
                <a:cs typeface="Arial" panose="020B0604020202020204" pitchFamily="34" charset="0"/>
              </a:rPr>
              <a:t>Reimagine, Create</a:t>
            </a:r>
            <a:endParaRPr lang="en-US" sz="3200" dirty="0">
              <a:solidFill>
                <a:srgbClr val="EB594F"/>
              </a:solidFill>
              <a:latin typeface="Gill Sans MT" panose="020B0502020104020203"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84CBF80D-7160-4F95-97E1-56AAD5C716B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A4B50D59-D501-F54C-A367-3310354EBABA}"/>
              </a:ext>
            </a:extLst>
          </p:cNvPr>
          <p:cNvPicPr>
            <a:picLocks noChangeAspect="1"/>
          </p:cNvPicPr>
          <p:nvPr/>
        </p:nvPicPr>
        <p:blipFill>
          <a:blip r:embed="rId3"/>
          <a:stretch>
            <a:fillRect/>
          </a:stretch>
        </p:blipFill>
        <p:spPr>
          <a:xfrm>
            <a:off x="418409" y="1906115"/>
            <a:ext cx="3071026" cy="2052816"/>
          </a:xfrm>
          <a:prstGeom prst="rect">
            <a:avLst/>
          </a:prstGeom>
        </p:spPr>
      </p:pic>
      <p:pic>
        <p:nvPicPr>
          <p:cNvPr id="11" name="Picture 10">
            <a:extLst>
              <a:ext uri="{FF2B5EF4-FFF2-40B4-BE49-F238E27FC236}">
                <a16:creationId xmlns:a16="http://schemas.microsoft.com/office/drawing/2014/main" id="{6E22C9D1-6B2B-A74D-AD61-BBCFA08D98FE}"/>
              </a:ext>
            </a:extLst>
          </p:cNvPr>
          <p:cNvPicPr>
            <a:picLocks noChangeAspect="1"/>
          </p:cNvPicPr>
          <p:nvPr/>
        </p:nvPicPr>
        <p:blipFill>
          <a:blip r:embed="rId4"/>
          <a:stretch>
            <a:fillRect/>
          </a:stretch>
        </p:blipFill>
        <p:spPr>
          <a:xfrm>
            <a:off x="6622054" y="4403943"/>
            <a:ext cx="3566623" cy="2088931"/>
          </a:xfrm>
          <a:prstGeom prst="rect">
            <a:avLst/>
          </a:prstGeom>
        </p:spPr>
      </p:pic>
      <p:pic>
        <p:nvPicPr>
          <p:cNvPr id="14" name="Content Placeholder 9">
            <a:extLst>
              <a:ext uri="{FF2B5EF4-FFF2-40B4-BE49-F238E27FC236}">
                <a16:creationId xmlns:a16="http://schemas.microsoft.com/office/drawing/2014/main" id="{998F8841-1ACA-6745-9059-0CB60CB35903}"/>
              </a:ext>
            </a:extLst>
          </p:cNvPr>
          <p:cNvPicPr>
            <a:picLocks noChangeAspect="1"/>
          </p:cNvPicPr>
          <p:nvPr/>
        </p:nvPicPr>
        <p:blipFill>
          <a:blip r:embed="rId5"/>
          <a:stretch>
            <a:fillRect/>
          </a:stretch>
        </p:blipFill>
        <p:spPr>
          <a:xfrm>
            <a:off x="2359786" y="4403942"/>
            <a:ext cx="3380176" cy="2088931"/>
          </a:xfrm>
          <a:prstGeom prst="rect">
            <a:avLst/>
          </a:prstGeom>
        </p:spPr>
      </p:pic>
      <p:pic>
        <p:nvPicPr>
          <p:cNvPr id="15" name="Picture 14">
            <a:extLst>
              <a:ext uri="{FF2B5EF4-FFF2-40B4-BE49-F238E27FC236}">
                <a16:creationId xmlns:a16="http://schemas.microsoft.com/office/drawing/2014/main" id="{71B44A14-6FB4-1949-B1B4-B416AA849FED}"/>
              </a:ext>
            </a:extLst>
          </p:cNvPr>
          <p:cNvPicPr>
            <a:picLocks noChangeAspect="1"/>
          </p:cNvPicPr>
          <p:nvPr/>
        </p:nvPicPr>
        <p:blipFill>
          <a:blip r:embed="rId6"/>
          <a:stretch>
            <a:fillRect/>
          </a:stretch>
        </p:blipFill>
        <p:spPr>
          <a:xfrm>
            <a:off x="8226223" y="1926611"/>
            <a:ext cx="3690473" cy="2062544"/>
          </a:xfrm>
          <a:prstGeom prst="rect">
            <a:avLst/>
          </a:prstGeom>
        </p:spPr>
      </p:pic>
      <p:pic>
        <p:nvPicPr>
          <p:cNvPr id="16" name="Picture 15">
            <a:extLst>
              <a:ext uri="{FF2B5EF4-FFF2-40B4-BE49-F238E27FC236}">
                <a16:creationId xmlns:a16="http://schemas.microsoft.com/office/drawing/2014/main" id="{887302DB-99C3-5BC9-A4E1-7F8D4C402C81}"/>
              </a:ext>
            </a:extLst>
          </p:cNvPr>
          <p:cNvPicPr>
            <a:picLocks noChangeAspect="1"/>
          </p:cNvPicPr>
          <p:nvPr/>
        </p:nvPicPr>
        <p:blipFill>
          <a:blip r:embed="rId7"/>
          <a:stretch>
            <a:fillRect/>
          </a:stretch>
        </p:blipFill>
        <p:spPr>
          <a:xfrm>
            <a:off x="3918680" y="1721001"/>
            <a:ext cx="3996341" cy="2423044"/>
          </a:xfrm>
          <a:prstGeom prst="rect">
            <a:avLst/>
          </a:prstGeom>
        </p:spPr>
      </p:pic>
    </p:spTree>
    <p:extLst>
      <p:ext uri="{BB962C8B-B14F-4D97-AF65-F5344CB8AC3E}">
        <p14:creationId xmlns:p14="http://schemas.microsoft.com/office/powerpoint/2010/main" val="513349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65427-62FE-C84A-BA27-602CA3ED3699}"/>
              </a:ext>
            </a:extLst>
          </p:cNvPr>
          <p:cNvSpPr/>
          <p:nvPr/>
        </p:nvSpPr>
        <p:spPr>
          <a:xfrm>
            <a:off x="-1" y="0"/>
            <a:ext cx="12192000" cy="1355851"/>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5F9F4E-66CD-FE45-A2B7-8DA38BC6D709}"/>
              </a:ext>
            </a:extLst>
          </p:cNvPr>
          <p:cNvSpPr txBox="1"/>
          <p:nvPr/>
        </p:nvSpPr>
        <p:spPr>
          <a:xfrm>
            <a:off x="244230" y="264529"/>
            <a:ext cx="11664843" cy="954107"/>
          </a:xfrm>
          <a:prstGeom prst="rect">
            <a:avLst/>
          </a:prstGeom>
          <a:noFill/>
        </p:spPr>
        <p:txBody>
          <a:bodyPr wrap="square" rtlCol="0">
            <a:spAutoFit/>
          </a:bodyPr>
          <a:lstStyle/>
          <a:p>
            <a:pPr algn="ctr"/>
            <a:r>
              <a:rPr lang="en-US" sz="2800" b="1" dirty="0" smtClean="0">
                <a:solidFill>
                  <a:srgbClr val="EB594F"/>
                </a:solidFill>
                <a:latin typeface="Gill Sans MT" panose="020B0502020104020203" pitchFamily="34" charset="0"/>
                <a:cs typeface="Arial" panose="020B0604020202020204" pitchFamily="34" charset="0"/>
              </a:rPr>
              <a:t>1912 – 1960s</a:t>
            </a:r>
            <a:r>
              <a:rPr lang="en-US" sz="2800" b="1" dirty="0">
                <a:solidFill>
                  <a:srgbClr val="EB594F"/>
                </a:solidFill>
                <a:latin typeface="Gill Sans MT" panose="020B0502020104020203" pitchFamily="34" charset="0"/>
                <a:cs typeface="Arial" panose="020B0604020202020204" pitchFamily="34" charset="0"/>
              </a:rPr>
              <a:t>: </a:t>
            </a:r>
            <a:r>
              <a:rPr lang="en-US" sz="2800" b="1" dirty="0" smtClean="0">
                <a:solidFill>
                  <a:srgbClr val="EB594F"/>
                </a:solidFill>
                <a:latin typeface="Gill Sans MT" panose="020B0502020104020203" pitchFamily="34" charset="0"/>
                <a:cs typeface="Arial" panose="020B0604020202020204" pitchFamily="34" charset="0"/>
              </a:rPr>
              <a:t>FORMALIZATION OF THE </a:t>
            </a:r>
          </a:p>
          <a:p>
            <a:pPr algn="ctr"/>
            <a:r>
              <a:rPr lang="en-US" sz="2800" b="1" dirty="0" smtClean="0">
                <a:solidFill>
                  <a:srgbClr val="EB594F"/>
                </a:solidFill>
                <a:latin typeface="Gill Sans MT" panose="020B0502020104020203" pitchFamily="34" charset="0"/>
                <a:cs typeface="Arial" panose="020B0604020202020204" pitchFamily="34" charset="0"/>
              </a:rPr>
              <a:t>U.S. CHILD WELFARE SYSTEM</a:t>
            </a:r>
            <a:endParaRPr lang="en-US" sz="2800" b="1" dirty="0">
              <a:solidFill>
                <a:srgbClr val="EB594F"/>
              </a:solidFill>
              <a:latin typeface="Gill Sans MT" panose="020B0502020104020203" pitchFamily="34" charset="0"/>
              <a:cs typeface="Arial" panose="020B0604020202020204" pitchFamily="34" charset="0"/>
            </a:endParaRPr>
          </a:p>
        </p:txBody>
      </p:sp>
      <p:sp>
        <p:nvSpPr>
          <p:cNvPr id="48" name="TextBox 47">
            <a:extLst>
              <a:ext uri="{FF2B5EF4-FFF2-40B4-BE49-F238E27FC236}">
                <a16:creationId xmlns:a16="http://schemas.microsoft.com/office/drawing/2014/main" id="{B30D4770-9A93-6D48-B961-AAE47770EF1C}"/>
              </a:ext>
            </a:extLst>
          </p:cNvPr>
          <p:cNvSpPr txBox="1"/>
          <p:nvPr/>
        </p:nvSpPr>
        <p:spPr>
          <a:xfrm>
            <a:off x="60186" y="4539399"/>
            <a:ext cx="2985886"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Mandatory Reporting</a:t>
            </a:r>
          </a:p>
        </p:txBody>
      </p:sp>
      <p:cxnSp>
        <p:nvCxnSpPr>
          <p:cNvPr id="32" name="Straight Connector 31">
            <a:extLst>
              <a:ext uri="{FF2B5EF4-FFF2-40B4-BE49-F238E27FC236}">
                <a16:creationId xmlns:a16="http://schemas.microsoft.com/office/drawing/2014/main" id="{84CBF80D-7160-4F95-97E1-56AAD5C716B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A5D04074-EF42-41A7-A97B-8F1CFC0E3117}"/>
              </a:ext>
            </a:extLst>
          </p:cNvPr>
          <p:cNvCxnSpPr>
            <a:cxnSpLocks/>
            <a:endCxn id="49" idx="4"/>
          </p:cNvCxnSpPr>
          <p:nvPr/>
        </p:nvCxnSpPr>
        <p:spPr>
          <a:xfrm flipH="1">
            <a:off x="5997363" y="2290068"/>
            <a:ext cx="17682" cy="3279509"/>
          </a:xfrm>
          <a:prstGeom prst="line">
            <a:avLst/>
          </a:prstGeom>
          <a:ln w="38100">
            <a:solidFill>
              <a:schemeClr val="accent3">
                <a:lumMod val="50000"/>
              </a:schemeClr>
            </a:solidFill>
          </a:ln>
        </p:spPr>
        <p:style>
          <a:lnRef idx="3">
            <a:schemeClr val="dk1"/>
          </a:lnRef>
          <a:fillRef idx="0">
            <a:schemeClr val="dk1"/>
          </a:fillRef>
          <a:effectRef idx="2">
            <a:schemeClr val="dk1"/>
          </a:effectRef>
          <a:fontRef idx="minor">
            <a:schemeClr val="tx1"/>
          </a:fontRef>
        </p:style>
      </p:cxnSp>
      <p:sp>
        <p:nvSpPr>
          <p:cNvPr id="37" name="Oval 36">
            <a:extLst>
              <a:ext uri="{FF2B5EF4-FFF2-40B4-BE49-F238E27FC236}">
                <a16:creationId xmlns:a16="http://schemas.microsoft.com/office/drawing/2014/main" id="{8B896FB2-B7B6-4A2D-BD51-22C5248B6400}"/>
              </a:ext>
            </a:extLst>
          </p:cNvPr>
          <p:cNvSpPr/>
          <p:nvPr/>
        </p:nvSpPr>
        <p:spPr>
          <a:xfrm>
            <a:off x="5880134" y="2093281"/>
            <a:ext cx="269823" cy="266239"/>
          </a:xfrm>
          <a:prstGeom prst="ellips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MT" panose="020B0502020104020203" pitchFamily="34" charset="0"/>
            </a:endParaRPr>
          </a:p>
        </p:txBody>
      </p:sp>
      <p:sp>
        <p:nvSpPr>
          <p:cNvPr id="38" name="Oval 37">
            <a:extLst>
              <a:ext uri="{FF2B5EF4-FFF2-40B4-BE49-F238E27FC236}">
                <a16:creationId xmlns:a16="http://schemas.microsoft.com/office/drawing/2014/main" id="{4F421A6E-79F7-4FDF-9170-1E4B4706FD97}"/>
              </a:ext>
            </a:extLst>
          </p:cNvPr>
          <p:cNvSpPr/>
          <p:nvPr/>
        </p:nvSpPr>
        <p:spPr>
          <a:xfrm>
            <a:off x="5880134" y="3163300"/>
            <a:ext cx="269823" cy="266239"/>
          </a:xfrm>
          <a:prstGeom prst="ellips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MT" panose="020B0502020104020203" pitchFamily="34" charset="0"/>
            </a:endParaRPr>
          </a:p>
        </p:txBody>
      </p:sp>
      <p:sp>
        <p:nvSpPr>
          <p:cNvPr id="41" name="Oval 40">
            <a:extLst>
              <a:ext uri="{FF2B5EF4-FFF2-40B4-BE49-F238E27FC236}">
                <a16:creationId xmlns:a16="http://schemas.microsoft.com/office/drawing/2014/main" id="{607BD189-D7BD-4F90-84FD-8509775B5696}"/>
              </a:ext>
            </a:extLst>
          </p:cNvPr>
          <p:cNvSpPr/>
          <p:nvPr/>
        </p:nvSpPr>
        <p:spPr>
          <a:xfrm>
            <a:off x="5862451" y="4233319"/>
            <a:ext cx="269823" cy="266239"/>
          </a:xfrm>
          <a:prstGeom prst="ellips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MT" panose="020B0502020104020203" pitchFamily="34" charset="0"/>
            </a:endParaRPr>
          </a:p>
        </p:txBody>
      </p:sp>
      <p:sp>
        <p:nvSpPr>
          <p:cNvPr id="43" name="TextBox 42">
            <a:extLst>
              <a:ext uri="{FF2B5EF4-FFF2-40B4-BE49-F238E27FC236}">
                <a16:creationId xmlns:a16="http://schemas.microsoft.com/office/drawing/2014/main" id="{050D12BB-943C-42D1-AED8-7A124B83637F}"/>
              </a:ext>
            </a:extLst>
          </p:cNvPr>
          <p:cNvSpPr txBox="1"/>
          <p:nvPr/>
        </p:nvSpPr>
        <p:spPr>
          <a:xfrm>
            <a:off x="6561238" y="2018651"/>
            <a:ext cx="4860740" cy="415498"/>
          </a:xfrm>
          <a:prstGeom prst="rect">
            <a:avLst/>
          </a:prstGeom>
          <a:noFill/>
        </p:spPr>
        <p:txBody>
          <a:bodyPr wrap="square" rtlCol="0">
            <a:spAutoFit/>
          </a:bodyPr>
          <a:lstStyle/>
          <a:p>
            <a:pPr algn="just"/>
            <a:r>
              <a:rPr lang="en-US" sz="2100" b="1" dirty="0">
                <a:solidFill>
                  <a:srgbClr val="206B93"/>
                </a:solidFill>
                <a:latin typeface="Gill Sans MT" panose="020B0502020104020203" pitchFamily="34" charset="0"/>
                <a:cs typeface="Arial" panose="020B0604020202020204" pitchFamily="34" charset="0"/>
              </a:rPr>
              <a:t>1912</a:t>
            </a:r>
          </a:p>
        </p:txBody>
      </p:sp>
      <p:sp>
        <p:nvSpPr>
          <p:cNvPr id="45" name="TextBox 44">
            <a:extLst>
              <a:ext uri="{FF2B5EF4-FFF2-40B4-BE49-F238E27FC236}">
                <a16:creationId xmlns:a16="http://schemas.microsoft.com/office/drawing/2014/main" id="{6A62CA1B-571B-49F9-B9BB-3C1259B4A3D6}"/>
              </a:ext>
            </a:extLst>
          </p:cNvPr>
          <p:cNvSpPr txBox="1"/>
          <p:nvPr/>
        </p:nvSpPr>
        <p:spPr>
          <a:xfrm>
            <a:off x="6561238" y="3088670"/>
            <a:ext cx="5053244" cy="415498"/>
          </a:xfrm>
          <a:prstGeom prst="rect">
            <a:avLst/>
          </a:prstGeom>
          <a:noFill/>
        </p:spPr>
        <p:txBody>
          <a:bodyPr wrap="square" rtlCol="0">
            <a:spAutoFit/>
          </a:bodyPr>
          <a:lstStyle/>
          <a:p>
            <a:pPr algn="just"/>
            <a:r>
              <a:rPr lang="en-US" sz="2100" b="1" dirty="0">
                <a:solidFill>
                  <a:srgbClr val="206B93"/>
                </a:solidFill>
                <a:latin typeface="Gill Sans MT" panose="020B0502020104020203" pitchFamily="34" charset="0"/>
                <a:cs typeface="Arial" panose="020B0604020202020204" pitchFamily="34" charset="0"/>
              </a:rPr>
              <a:t>1923</a:t>
            </a:r>
          </a:p>
        </p:txBody>
      </p:sp>
      <p:sp>
        <p:nvSpPr>
          <p:cNvPr id="46" name="TextBox 45">
            <a:extLst>
              <a:ext uri="{FF2B5EF4-FFF2-40B4-BE49-F238E27FC236}">
                <a16:creationId xmlns:a16="http://schemas.microsoft.com/office/drawing/2014/main" id="{C044402E-A50D-49F2-B514-362653725344}"/>
              </a:ext>
            </a:extLst>
          </p:cNvPr>
          <p:cNvSpPr txBox="1"/>
          <p:nvPr/>
        </p:nvSpPr>
        <p:spPr>
          <a:xfrm>
            <a:off x="6561238" y="4158689"/>
            <a:ext cx="4860739" cy="415498"/>
          </a:xfrm>
          <a:prstGeom prst="rect">
            <a:avLst/>
          </a:prstGeom>
          <a:noFill/>
        </p:spPr>
        <p:txBody>
          <a:bodyPr wrap="square" rtlCol="0">
            <a:spAutoFit/>
          </a:bodyPr>
          <a:lstStyle/>
          <a:p>
            <a:pPr algn="just"/>
            <a:r>
              <a:rPr lang="en-US" sz="2100" b="1" dirty="0">
                <a:solidFill>
                  <a:srgbClr val="206B93"/>
                </a:solidFill>
                <a:latin typeface="Gill Sans MT" panose="020B0502020104020203" pitchFamily="34" charset="0"/>
                <a:cs typeface="Arial" panose="020B0604020202020204" pitchFamily="34" charset="0"/>
              </a:rPr>
              <a:t>1940s</a:t>
            </a:r>
          </a:p>
        </p:txBody>
      </p:sp>
      <p:sp>
        <p:nvSpPr>
          <p:cNvPr id="47" name="TextBox 46">
            <a:extLst>
              <a:ext uri="{FF2B5EF4-FFF2-40B4-BE49-F238E27FC236}">
                <a16:creationId xmlns:a16="http://schemas.microsoft.com/office/drawing/2014/main" id="{BC6855B0-CCA9-4E1C-BD45-AD06FAE9C4B0}"/>
              </a:ext>
            </a:extLst>
          </p:cNvPr>
          <p:cNvSpPr txBox="1"/>
          <p:nvPr/>
        </p:nvSpPr>
        <p:spPr>
          <a:xfrm>
            <a:off x="6561238" y="5228708"/>
            <a:ext cx="4860735" cy="415498"/>
          </a:xfrm>
          <a:prstGeom prst="rect">
            <a:avLst/>
          </a:prstGeom>
          <a:noFill/>
        </p:spPr>
        <p:txBody>
          <a:bodyPr wrap="square" rtlCol="0">
            <a:spAutoFit/>
          </a:bodyPr>
          <a:lstStyle/>
          <a:p>
            <a:pPr algn="just"/>
            <a:r>
              <a:rPr lang="en-US" sz="2100" b="1" dirty="0">
                <a:solidFill>
                  <a:srgbClr val="206B93"/>
                </a:solidFill>
                <a:latin typeface="Gill Sans MT" panose="020B0502020104020203" pitchFamily="34" charset="0"/>
                <a:cs typeface="Arial" panose="020B0604020202020204" pitchFamily="34" charset="0"/>
              </a:rPr>
              <a:t>1960s</a:t>
            </a:r>
          </a:p>
        </p:txBody>
      </p:sp>
      <p:sp>
        <p:nvSpPr>
          <p:cNvPr id="49" name="Oval 48">
            <a:extLst>
              <a:ext uri="{FF2B5EF4-FFF2-40B4-BE49-F238E27FC236}">
                <a16:creationId xmlns:a16="http://schemas.microsoft.com/office/drawing/2014/main" id="{ACAAF44B-CE2B-4783-B6B6-5E422166F1DD}"/>
              </a:ext>
            </a:extLst>
          </p:cNvPr>
          <p:cNvSpPr/>
          <p:nvPr/>
        </p:nvSpPr>
        <p:spPr>
          <a:xfrm>
            <a:off x="5862451" y="5303338"/>
            <a:ext cx="269823" cy="266239"/>
          </a:xfrm>
          <a:prstGeom prst="ellips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MT" panose="020B0502020104020203" pitchFamily="34" charset="0"/>
            </a:endParaRPr>
          </a:p>
        </p:txBody>
      </p:sp>
      <p:sp>
        <p:nvSpPr>
          <p:cNvPr id="50" name="Rectangle: Rounded Corners 49">
            <a:extLst>
              <a:ext uri="{FF2B5EF4-FFF2-40B4-BE49-F238E27FC236}">
                <a16:creationId xmlns:a16="http://schemas.microsoft.com/office/drawing/2014/main" id="{EFCE38E8-D6C9-4050-A254-3A6749E68772}"/>
              </a:ext>
            </a:extLst>
          </p:cNvPr>
          <p:cNvSpPr/>
          <p:nvPr/>
        </p:nvSpPr>
        <p:spPr>
          <a:xfrm>
            <a:off x="399338" y="2018651"/>
            <a:ext cx="4790006" cy="1783159"/>
          </a:xfrm>
          <a:prstGeom prst="roundRect">
            <a:avLst/>
          </a:prstGeom>
          <a:solidFill>
            <a:srgbClr val="206B93"/>
          </a:solidFill>
          <a:ln w="28575">
            <a:solidFill>
              <a:srgbClr val="4D4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CB38CD9B-719E-4723-822B-D9BAE0C07A33}"/>
              </a:ext>
            </a:extLst>
          </p:cNvPr>
          <p:cNvSpPr/>
          <p:nvPr/>
        </p:nvSpPr>
        <p:spPr>
          <a:xfrm>
            <a:off x="399338" y="4454724"/>
            <a:ext cx="4790006" cy="1508397"/>
          </a:xfrm>
          <a:prstGeom prst="roundRect">
            <a:avLst/>
          </a:prstGeom>
          <a:solidFill>
            <a:srgbClr val="206B93"/>
          </a:solidFill>
          <a:ln w="28575">
            <a:solidFill>
              <a:srgbClr val="4D4D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5D88C3A3-3651-4486-A21F-346118E1D3F1}"/>
              </a:ext>
            </a:extLst>
          </p:cNvPr>
          <p:cNvSpPr txBox="1"/>
          <p:nvPr/>
        </p:nvSpPr>
        <p:spPr>
          <a:xfrm>
            <a:off x="635735" y="2064563"/>
            <a:ext cx="4317212" cy="1631216"/>
          </a:xfrm>
          <a:prstGeom prst="rect">
            <a:avLst/>
          </a:prstGeom>
          <a:noFill/>
        </p:spPr>
        <p:txBody>
          <a:bodyPr wrap="square" rtlCol="0">
            <a:spAutoFit/>
          </a:bodyPr>
          <a:lstStyle/>
          <a:p>
            <a:pPr algn="ctr"/>
            <a:r>
              <a:rPr lang="en-US" sz="2000" dirty="0">
                <a:solidFill>
                  <a:schemeClr val="bg1"/>
                </a:solidFill>
                <a:latin typeface="Gill Sans MT" panose="020B0502020104020203" pitchFamily="34" charset="0"/>
                <a:cs typeface="Arial" panose="020B0604020202020204" pitchFamily="34" charset="0"/>
              </a:rPr>
              <a:t>“The final purpose of the Bureau . . . is to serve all children, to try to work out the standards of care and protection which shall give to every child his fair chance in the world.”</a:t>
            </a:r>
          </a:p>
        </p:txBody>
      </p:sp>
      <p:sp>
        <p:nvSpPr>
          <p:cNvPr id="53" name="TextBox 52">
            <a:extLst>
              <a:ext uri="{FF2B5EF4-FFF2-40B4-BE49-F238E27FC236}">
                <a16:creationId xmlns:a16="http://schemas.microsoft.com/office/drawing/2014/main" id="{4FF8050C-23F3-49E9-B800-639DD30AEB90}"/>
              </a:ext>
            </a:extLst>
          </p:cNvPr>
          <p:cNvSpPr txBox="1"/>
          <p:nvPr/>
        </p:nvSpPr>
        <p:spPr>
          <a:xfrm>
            <a:off x="635735" y="4506294"/>
            <a:ext cx="4317212" cy="1323439"/>
          </a:xfrm>
          <a:prstGeom prst="rect">
            <a:avLst/>
          </a:prstGeom>
          <a:noFill/>
        </p:spPr>
        <p:txBody>
          <a:bodyPr wrap="square" rtlCol="0">
            <a:spAutoFit/>
          </a:bodyPr>
          <a:lstStyle/>
          <a:p>
            <a:pPr algn="ctr"/>
            <a:r>
              <a:rPr lang="en-US" sz="2000" dirty="0">
                <a:solidFill>
                  <a:schemeClr val="bg1"/>
                </a:solidFill>
                <a:latin typeface="Gill Sans MT" panose="020B0502020104020203" pitchFamily="34" charset="0"/>
                <a:cs typeface="Arial" panose="020B0604020202020204" pitchFamily="34" charset="0"/>
              </a:rPr>
              <a:t>“Children are not safe and happy if their parents are miserable, and parents must be miserable if they cannot protect a home against poverty.”</a:t>
            </a:r>
          </a:p>
        </p:txBody>
      </p:sp>
      <p:sp>
        <p:nvSpPr>
          <p:cNvPr id="54" name="TextBox 53">
            <a:extLst>
              <a:ext uri="{FF2B5EF4-FFF2-40B4-BE49-F238E27FC236}">
                <a16:creationId xmlns:a16="http://schemas.microsoft.com/office/drawing/2014/main" id="{48381772-B3BC-4323-BE35-5EE6360ECE5F}"/>
              </a:ext>
            </a:extLst>
          </p:cNvPr>
          <p:cNvSpPr txBox="1"/>
          <p:nvPr/>
        </p:nvSpPr>
        <p:spPr>
          <a:xfrm>
            <a:off x="6561238" y="2361299"/>
            <a:ext cx="5352746" cy="707886"/>
          </a:xfrm>
          <a:prstGeom prst="rect">
            <a:avLst/>
          </a:prstGeom>
          <a:noFill/>
        </p:spPr>
        <p:txBody>
          <a:bodyPr wrap="square" rtlCol="0">
            <a:spAutoFit/>
          </a:bodyPr>
          <a:lstStyle/>
          <a:p>
            <a:r>
              <a:rPr lang="en-US" sz="2000" dirty="0">
                <a:solidFill>
                  <a:srgbClr val="4D4D4F"/>
                </a:solidFill>
                <a:latin typeface="Gill Sans MT" panose="020B0502020104020203" pitchFamily="34" charset="0"/>
                <a:cs typeface="Arial" panose="020B0604020202020204" pitchFamily="34" charset="0"/>
              </a:rPr>
              <a:t>Congress passed legislation creating the Children’s Bureau </a:t>
            </a:r>
          </a:p>
        </p:txBody>
      </p:sp>
      <p:sp>
        <p:nvSpPr>
          <p:cNvPr id="61" name="TextBox 60">
            <a:extLst>
              <a:ext uri="{FF2B5EF4-FFF2-40B4-BE49-F238E27FC236}">
                <a16:creationId xmlns:a16="http://schemas.microsoft.com/office/drawing/2014/main" id="{7DF19D48-CAAB-4062-AEF6-6FE365655354}"/>
              </a:ext>
            </a:extLst>
          </p:cNvPr>
          <p:cNvSpPr txBox="1"/>
          <p:nvPr/>
        </p:nvSpPr>
        <p:spPr>
          <a:xfrm>
            <a:off x="6561238" y="3429000"/>
            <a:ext cx="5352746" cy="707886"/>
          </a:xfrm>
          <a:prstGeom prst="rect">
            <a:avLst/>
          </a:prstGeom>
          <a:noFill/>
        </p:spPr>
        <p:txBody>
          <a:bodyPr wrap="square" rtlCol="0">
            <a:spAutoFit/>
          </a:bodyPr>
          <a:lstStyle/>
          <a:p>
            <a:r>
              <a:rPr lang="en-US" sz="2000" dirty="0">
                <a:solidFill>
                  <a:srgbClr val="4D4D4F"/>
                </a:solidFill>
                <a:latin typeface="Gill Sans MT" panose="020B0502020104020203" pitchFamily="34" charset="0"/>
                <a:cs typeface="Arial" panose="020B0604020202020204" pitchFamily="34" charset="0"/>
              </a:rPr>
              <a:t>Over 60% of agencies in norther states were still reserved for white children</a:t>
            </a:r>
          </a:p>
        </p:txBody>
      </p:sp>
      <p:sp>
        <p:nvSpPr>
          <p:cNvPr id="62" name="TextBox 61">
            <a:extLst>
              <a:ext uri="{FF2B5EF4-FFF2-40B4-BE49-F238E27FC236}">
                <a16:creationId xmlns:a16="http://schemas.microsoft.com/office/drawing/2014/main" id="{27CFB95E-767D-4D1A-B181-4AA5477DD5FD}"/>
              </a:ext>
            </a:extLst>
          </p:cNvPr>
          <p:cNvSpPr txBox="1"/>
          <p:nvPr/>
        </p:nvSpPr>
        <p:spPr>
          <a:xfrm>
            <a:off x="6578920" y="4504787"/>
            <a:ext cx="5352746" cy="400110"/>
          </a:xfrm>
          <a:prstGeom prst="rect">
            <a:avLst/>
          </a:prstGeom>
          <a:noFill/>
        </p:spPr>
        <p:txBody>
          <a:bodyPr wrap="square" rtlCol="0">
            <a:spAutoFit/>
          </a:bodyPr>
          <a:lstStyle/>
          <a:p>
            <a:r>
              <a:rPr lang="en-US" sz="2000" dirty="0">
                <a:solidFill>
                  <a:srgbClr val="4D4D4F"/>
                </a:solidFill>
                <a:latin typeface="Gill Sans MT" panose="020B0502020104020203" pitchFamily="34" charset="0"/>
                <a:cs typeface="Arial" panose="020B0604020202020204" pitchFamily="34" charset="0"/>
              </a:rPr>
              <a:t>Agencies began to include Black children</a:t>
            </a:r>
          </a:p>
        </p:txBody>
      </p:sp>
      <p:sp>
        <p:nvSpPr>
          <p:cNvPr id="68" name="TextBox 67">
            <a:extLst>
              <a:ext uri="{FF2B5EF4-FFF2-40B4-BE49-F238E27FC236}">
                <a16:creationId xmlns:a16="http://schemas.microsoft.com/office/drawing/2014/main" id="{CA0BC8E5-E746-459C-8F91-CD134C2B944E}"/>
              </a:ext>
            </a:extLst>
          </p:cNvPr>
          <p:cNvSpPr txBox="1"/>
          <p:nvPr/>
        </p:nvSpPr>
        <p:spPr>
          <a:xfrm>
            <a:off x="6578649" y="5579025"/>
            <a:ext cx="5352746" cy="400110"/>
          </a:xfrm>
          <a:prstGeom prst="rect">
            <a:avLst/>
          </a:prstGeom>
          <a:noFill/>
        </p:spPr>
        <p:txBody>
          <a:bodyPr wrap="square" rtlCol="0">
            <a:spAutoFit/>
          </a:bodyPr>
          <a:lstStyle/>
          <a:p>
            <a:r>
              <a:rPr lang="en-US" sz="2000" dirty="0">
                <a:solidFill>
                  <a:srgbClr val="4D4D4F"/>
                </a:solidFill>
                <a:latin typeface="Gill Sans MT" panose="020B0502020104020203" pitchFamily="34" charset="0"/>
                <a:cs typeface="Arial" panose="020B0604020202020204" pitchFamily="34" charset="0"/>
              </a:rPr>
              <a:t>States enacted mandated reporting laws</a:t>
            </a:r>
          </a:p>
        </p:txBody>
      </p:sp>
    </p:spTree>
    <p:extLst>
      <p:ext uri="{BB962C8B-B14F-4D97-AF65-F5344CB8AC3E}">
        <p14:creationId xmlns:p14="http://schemas.microsoft.com/office/powerpoint/2010/main" val="3308789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65427-62FE-C84A-BA27-602CA3ED3699}"/>
              </a:ext>
            </a:extLst>
          </p:cNvPr>
          <p:cNvSpPr/>
          <p:nvPr/>
        </p:nvSpPr>
        <p:spPr>
          <a:xfrm>
            <a:off x="0" y="0"/>
            <a:ext cx="12192000" cy="3897745"/>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5BAC3"/>
              </a:solidFill>
            </a:endParaRPr>
          </a:p>
        </p:txBody>
      </p:sp>
      <p:cxnSp>
        <p:nvCxnSpPr>
          <p:cNvPr id="29" name="Straight Connector 28">
            <a:extLst>
              <a:ext uri="{FF2B5EF4-FFF2-40B4-BE49-F238E27FC236}">
                <a16:creationId xmlns:a16="http://schemas.microsoft.com/office/drawing/2014/main" id="{FDFB23E3-68C7-5C4F-8B71-6B565D9DA8CE}"/>
              </a:ext>
            </a:extLst>
          </p:cNvPr>
          <p:cNvCxnSpPr>
            <a:cxnSpLocks/>
          </p:cNvCxnSpPr>
          <p:nvPr/>
        </p:nvCxnSpPr>
        <p:spPr>
          <a:xfrm flipH="1">
            <a:off x="0" y="3897746"/>
            <a:ext cx="12192001"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sp>
        <p:nvSpPr>
          <p:cNvPr id="123" name="Oval 122">
            <a:extLst>
              <a:ext uri="{FF2B5EF4-FFF2-40B4-BE49-F238E27FC236}">
                <a16:creationId xmlns:a16="http://schemas.microsoft.com/office/drawing/2014/main" id="{4C5DA57B-536D-1145-8A12-A57859753EF6}"/>
              </a:ext>
            </a:extLst>
          </p:cNvPr>
          <p:cNvSpPr/>
          <p:nvPr/>
        </p:nvSpPr>
        <p:spPr>
          <a:xfrm>
            <a:off x="2162426" y="3755754"/>
            <a:ext cx="269823" cy="266239"/>
          </a:xfrm>
          <a:prstGeom prst="ellips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4C5DA57B-536D-1145-8A12-A57859753EF6}"/>
              </a:ext>
            </a:extLst>
          </p:cNvPr>
          <p:cNvSpPr/>
          <p:nvPr/>
        </p:nvSpPr>
        <p:spPr>
          <a:xfrm>
            <a:off x="9848193" y="3770051"/>
            <a:ext cx="269823" cy="266239"/>
          </a:xfrm>
          <a:prstGeom prst="ellips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455F9F4E-66CD-FE45-A2B7-8DA38BC6D709}"/>
              </a:ext>
            </a:extLst>
          </p:cNvPr>
          <p:cNvSpPr txBox="1"/>
          <p:nvPr/>
        </p:nvSpPr>
        <p:spPr>
          <a:xfrm>
            <a:off x="992231" y="4131759"/>
            <a:ext cx="2662359" cy="430887"/>
          </a:xfrm>
          <a:prstGeom prst="rect">
            <a:avLst/>
          </a:prstGeom>
          <a:noFill/>
        </p:spPr>
        <p:txBody>
          <a:bodyPr wrap="square" rtlCol="0">
            <a:spAutoFit/>
          </a:bodyPr>
          <a:lstStyle/>
          <a:p>
            <a:pPr algn="ctr"/>
            <a:r>
              <a:rPr lang="en-US" sz="2200" b="1" dirty="0">
                <a:solidFill>
                  <a:srgbClr val="DB564C"/>
                </a:solidFill>
                <a:latin typeface="Arial" panose="020B0604020202020204" pitchFamily="34" charset="0"/>
                <a:cs typeface="Arial" panose="020B0604020202020204" pitchFamily="34" charset="0"/>
              </a:rPr>
              <a:t>1974</a:t>
            </a:r>
          </a:p>
        </p:txBody>
      </p:sp>
      <p:sp>
        <p:nvSpPr>
          <p:cNvPr id="127" name="TextBox 126">
            <a:extLst>
              <a:ext uri="{FF2B5EF4-FFF2-40B4-BE49-F238E27FC236}">
                <a16:creationId xmlns:a16="http://schemas.microsoft.com/office/drawing/2014/main" id="{455F9F4E-66CD-FE45-A2B7-8DA38BC6D709}"/>
              </a:ext>
            </a:extLst>
          </p:cNvPr>
          <p:cNvSpPr txBox="1"/>
          <p:nvPr/>
        </p:nvSpPr>
        <p:spPr>
          <a:xfrm>
            <a:off x="8486945" y="4130767"/>
            <a:ext cx="3078520" cy="430887"/>
          </a:xfrm>
          <a:prstGeom prst="rect">
            <a:avLst/>
          </a:prstGeom>
          <a:noFill/>
        </p:spPr>
        <p:txBody>
          <a:bodyPr wrap="square" rtlCol="0">
            <a:spAutoFit/>
          </a:bodyPr>
          <a:lstStyle/>
          <a:p>
            <a:pPr algn="ctr"/>
            <a:r>
              <a:rPr lang="en-US" sz="2200" b="1" dirty="0">
                <a:solidFill>
                  <a:srgbClr val="DB564C"/>
                </a:solidFill>
                <a:latin typeface="Arial" panose="020B0604020202020204" pitchFamily="34" charset="0"/>
                <a:cs typeface="Arial" panose="020B0604020202020204" pitchFamily="34" charset="0"/>
              </a:rPr>
              <a:t>1997</a:t>
            </a:r>
          </a:p>
        </p:txBody>
      </p:sp>
      <p:sp>
        <p:nvSpPr>
          <p:cNvPr id="20" name="Oval 19">
            <a:extLst>
              <a:ext uri="{FF2B5EF4-FFF2-40B4-BE49-F238E27FC236}">
                <a16:creationId xmlns:a16="http://schemas.microsoft.com/office/drawing/2014/main" id="{4C5DA57B-536D-1145-8A12-A57859753EF6}"/>
              </a:ext>
            </a:extLst>
          </p:cNvPr>
          <p:cNvSpPr/>
          <p:nvPr/>
        </p:nvSpPr>
        <p:spPr>
          <a:xfrm>
            <a:off x="5961088" y="3755754"/>
            <a:ext cx="269823" cy="266239"/>
          </a:xfrm>
          <a:prstGeom prst="ellipse">
            <a:avLst/>
          </a:prstGeom>
          <a:solidFill>
            <a:schemeClr val="accent3">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55F9F4E-66CD-FE45-A2B7-8DA38BC6D709}"/>
              </a:ext>
            </a:extLst>
          </p:cNvPr>
          <p:cNvSpPr txBox="1"/>
          <p:nvPr/>
        </p:nvSpPr>
        <p:spPr>
          <a:xfrm>
            <a:off x="4746202" y="4131759"/>
            <a:ext cx="2768226" cy="430887"/>
          </a:xfrm>
          <a:prstGeom prst="rect">
            <a:avLst/>
          </a:prstGeom>
          <a:noFill/>
        </p:spPr>
        <p:txBody>
          <a:bodyPr wrap="square" rtlCol="0">
            <a:spAutoFit/>
          </a:bodyPr>
          <a:lstStyle/>
          <a:p>
            <a:pPr algn="ctr"/>
            <a:r>
              <a:rPr lang="en-US" sz="2200" b="1" dirty="0">
                <a:solidFill>
                  <a:srgbClr val="DB564C"/>
                </a:solidFill>
                <a:latin typeface="Arial" panose="020B0604020202020204" pitchFamily="34" charset="0"/>
                <a:cs typeface="Arial" panose="020B0604020202020204" pitchFamily="34" charset="0"/>
              </a:rPr>
              <a:t>1980</a:t>
            </a:r>
          </a:p>
        </p:txBody>
      </p:sp>
      <p:pic>
        <p:nvPicPr>
          <p:cNvPr id="3076" name="Picture 4" descr="Reasonable Efforts: What Supervisors Need to Know - The Family and  Children&amp;#39;s Resource Progra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22541" y="1458672"/>
            <a:ext cx="1946917" cy="1989619"/>
          </a:xfrm>
          <a:prstGeom prst="ellipse">
            <a:avLst/>
          </a:prstGeom>
          <a:noFill/>
          <a:extLst>
            <a:ext uri="{909E8E84-426E-40DD-AFC4-6F175D3DCCD1}">
              <a14:hiddenFill xmlns:a14="http://schemas.microsoft.com/office/drawing/2010/main">
                <a:solidFill>
                  <a:srgbClr val="FFFFFF"/>
                </a:solidFill>
              </a14:hiddenFill>
            </a:ext>
          </a:extLst>
        </p:spPr>
      </p:pic>
      <p:pic>
        <p:nvPicPr>
          <p:cNvPr id="3082" name="Picture 10" descr="paper house with Magnifying Glass, House hunting | Pittman Engineering &amp;amp;  Inspection Services"/>
          <p:cNvPicPr>
            <a:picLocks noChangeAspect="1" noChangeArrowheads="1"/>
          </p:cNvPicPr>
          <p:nvPr/>
        </p:nvPicPr>
        <p:blipFill>
          <a:blip r:embed="rId4" cstate="hqprint">
            <a:extLst>
              <a:ext uri="{BEBA8EAE-BF5A-486C-A8C5-ECC9F3942E4B}">
                <a14:imgProps xmlns:a14="http://schemas.microsoft.com/office/drawing/2010/main">
                  <a14:imgLayer r:embed="rId5">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323880" y="1458672"/>
            <a:ext cx="1946917" cy="1989618"/>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8C2DBAA5-52BE-9C4F-B3D0-498DA17FBB23}"/>
              </a:ext>
            </a:extLst>
          </p:cNvPr>
          <p:cNvSpPr txBox="1"/>
          <p:nvPr/>
        </p:nvSpPr>
        <p:spPr>
          <a:xfrm>
            <a:off x="876211" y="4824799"/>
            <a:ext cx="2793940" cy="2015936"/>
          </a:xfrm>
          <a:prstGeom prst="rect">
            <a:avLst/>
          </a:prstGeom>
          <a:noFill/>
        </p:spPr>
        <p:txBody>
          <a:bodyPr wrap="square" rtlCol="0">
            <a:spAutoFit/>
          </a:bodyPr>
          <a:lstStyle/>
          <a:p>
            <a:pPr algn="ctr"/>
            <a:endParaRPr lang="en-US" sz="1700" dirty="0">
              <a:solidFill>
                <a:schemeClr val="accent3">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chemeClr val="accent3">
                    <a:lumMod val="50000"/>
                  </a:schemeClr>
                </a:solidFill>
                <a:latin typeface="Gill Sans MT" panose="020B0502020104020203" pitchFamily="34" charset="0"/>
                <a:cs typeface="Arial" panose="020B0604020202020204" pitchFamily="34" charset="0"/>
              </a:rPr>
              <a:t>Conditioned federal funding on enactment of reporting laws</a:t>
            </a:r>
          </a:p>
          <a:p>
            <a:pPr marL="342900" indent="-342900">
              <a:buFont typeface="Arial" panose="020B0604020202020204" pitchFamily="34" charset="0"/>
              <a:buChar char="•"/>
            </a:pPr>
            <a:r>
              <a:rPr lang="en-US" dirty="0">
                <a:solidFill>
                  <a:schemeClr val="accent3">
                    <a:lumMod val="50000"/>
                  </a:schemeClr>
                </a:solidFill>
                <a:latin typeface="Gill Sans MT" panose="020B0502020104020203" pitchFamily="34" charset="0"/>
                <a:cs typeface="Arial" panose="020B0604020202020204" pitchFamily="34" charset="0"/>
              </a:rPr>
              <a:t>Expanded reporting requirement to include neglect</a:t>
            </a:r>
          </a:p>
        </p:txBody>
      </p:sp>
      <p:sp>
        <p:nvSpPr>
          <p:cNvPr id="43" name="TextBox 42">
            <a:extLst>
              <a:ext uri="{FF2B5EF4-FFF2-40B4-BE49-F238E27FC236}">
                <a16:creationId xmlns:a16="http://schemas.microsoft.com/office/drawing/2014/main" id="{52F25467-C36E-464F-AC34-978B6FC0089C}"/>
              </a:ext>
            </a:extLst>
          </p:cNvPr>
          <p:cNvSpPr txBox="1"/>
          <p:nvPr/>
        </p:nvSpPr>
        <p:spPr>
          <a:xfrm>
            <a:off x="4708517" y="4867608"/>
            <a:ext cx="2981409" cy="1184940"/>
          </a:xfrm>
          <a:prstGeom prst="rect">
            <a:avLst/>
          </a:prstGeom>
          <a:noFill/>
        </p:spPr>
        <p:txBody>
          <a:bodyPr wrap="square" rtlCol="0">
            <a:spAutoFit/>
          </a:bodyPr>
          <a:lstStyle/>
          <a:p>
            <a:pPr algn="ctr"/>
            <a:endParaRPr lang="en-US" sz="1700" dirty="0">
              <a:solidFill>
                <a:schemeClr val="accent3">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3">
                    <a:lumMod val="50000"/>
                  </a:schemeClr>
                </a:solidFill>
                <a:latin typeface="Gill Sans MT" panose="020B0502020104020203" pitchFamily="34" charset="0"/>
                <a:cs typeface="Arial" panose="020B0604020202020204" pitchFamily="34" charset="0"/>
              </a:rPr>
              <a:t>Introduced the vague, undefined “reasonable efforts” requirement</a:t>
            </a:r>
          </a:p>
        </p:txBody>
      </p:sp>
      <p:sp>
        <p:nvSpPr>
          <p:cNvPr id="48" name="TextBox 47">
            <a:extLst>
              <a:ext uri="{FF2B5EF4-FFF2-40B4-BE49-F238E27FC236}">
                <a16:creationId xmlns:a16="http://schemas.microsoft.com/office/drawing/2014/main" id="{B30D4770-9A93-6D48-B961-AAE47770EF1C}"/>
              </a:ext>
            </a:extLst>
          </p:cNvPr>
          <p:cNvSpPr txBox="1"/>
          <p:nvPr/>
        </p:nvSpPr>
        <p:spPr>
          <a:xfrm>
            <a:off x="60186" y="4539399"/>
            <a:ext cx="2985886"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Mandatory Reporting</a:t>
            </a:r>
          </a:p>
        </p:txBody>
      </p:sp>
      <p:sp>
        <p:nvSpPr>
          <p:cNvPr id="49" name="Rounded Rectangle 48">
            <a:extLst>
              <a:ext uri="{FF2B5EF4-FFF2-40B4-BE49-F238E27FC236}">
                <a16:creationId xmlns:a16="http://schemas.microsoft.com/office/drawing/2014/main" id="{4ABB512B-90B0-DE48-8BFE-E959B4A6E58E}"/>
              </a:ext>
            </a:extLst>
          </p:cNvPr>
          <p:cNvSpPr/>
          <p:nvPr/>
        </p:nvSpPr>
        <p:spPr>
          <a:xfrm>
            <a:off x="992231" y="4578585"/>
            <a:ext cx="2662359" cy="421113"/>
          </a:xfrm>
          <a:prstGeom prst="roundRect">
            <a:avLst/>
          </a:prstGeom>
          <a:solidFill>
            <a:srgbClr val="45BAC3"/>
          </a:solidFill>
          <a:ln w="38100">
            <a:solidFill>
              <a:srgbClr val="45B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A2F1B4DA-F660-D34C-ABC2-7BC34B3CA272}"/>
              </a:ext>
            </a:extLst>
          </p:cNvPr>
          <p:cNvSpPr txBox="1"/>
          <p:nvPr/>
        </p:nvSpPr>
        <p:spPr>
          <a:xfrm>
            <a:off x="1251496" y="4601879"/>
            <a:ext cx="2143828" cy="400110"/>
          </a:xfrm>
          <a:prstGeom prst="rect">
            <a:avLst/>
          </a:prstGeom>
          <a:noFill/>
        </p:spPr>
        <p:txBody>
          <a:bodyPr wrap="square" rtlCol="0">
            <a:spAutoFit/>
          </a:bodyPr>
          <a:lstStyle/>
          <a:p>
            <a:pPr algn="ctr"/>
            <a:r>
              <a:rPr lang="en-US" sz="2000" b="1" dirty="0">
                <a:solidFill>
                  <a:schemeClr val="bg1"/>
                </a:solidFill>
                <a:latin typeface="Gill Sans MT" panose="020B0502020104020203" pitchFamily="34" charset="0"/>
                <a:cs typeface="Arial" panose="020B0604020202020204" pitchFamily="34" charset="0"/>
              </a:rPr>
              <a:t>CAPTA</a:t>
            </a:r>
          </a:p>
        </p:txBody>
      </p:sp>
      <p:sp>
        <p:nvSpPr>
          <p:cNvPr id="53" name="Rounded Rectangle 52">
            <a:extLst>
              <a:ext uri="{FF2B5EF4-FFF2-40B4-BE49-F238E27FC236}">
                <a16:creationId xmlns:a16="http://schemas.microsoft.com/office/drawing/2014/main" id="{A3F09111-D7F4-B14D-9A2C-D0A970C19CC3}"/>
              </a:ext>
            </a:extLst>
          </p:cNvPr>
          <p:cNvSpPr/>
          <p:nvPr/>
        </p:nvSpPr>
        <p:spPr>
          <a:xfrm>
            <a:off x="4734232" y="4601450"/>
            <a:ext cx="2803355" cy="421113"/>
          </a:xfrm>
          <a:prstGeom prst="roundRect">
            <a:avLst/>
          </a:prstGeom>
          <a:solidFill>
            <a:srgbClr val="306686"/>
          </a:solidFill>
          <a:ln w="38100">
            <a:solidFill>
              <a:srgbClr val="3066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C573CFB1-28E4-9049-B38B-670C6BADFDF2}"/>
              </a:ext>
            </a:extLst>
          </p:cNvPr>
          <p:cNvSpPr txBox="1"/>
          <p:nvPr/>
        </p:nvSpPr>
        <p:spPr>
          <a:xfrm>
            <a:off x="4858635" y="4609660"/>
            <a:ext cx="2553945" cy="400110"/>
          </a:xfrm>
          <a:prstGeom prst="rect">
            <a:avLst/>
          </a:prstGeom>
          <a:noFill/>
        </p:spPr>
        <p:txBody>
          <a:bodyPr wrap="square" rtlCol="0">
            <a:spAutoFit/>
          </a:bodyPr>
          <a:lstStyle/>
          <a:p>
            <a:pPr algn="ctr"/>
            <a:r>
              <a:rPr lang="en-US" sz="2000" b="1" dirty="0">
                <a:solidFill>
                  <a:schemeClr val="bg1"/>
                </a:solidFill>
                <a:latin typeface="Gill Sans MT" panose="020B0502020104020203" pitchFamily="34" charset="0"/>
                <a:cs typeface="Arial" panose="020B0604020202020204" pitchFamily="34" charset="0"/>
              </a:rPr>
              <a:t>AACWA</a:t>
            </a:r>
          </a:p>
        </p:txBody>
      </p:sp>
      <p:pic>
        <p:nvPicPr>
          <p:cNvPr id="32" name="Picture 2" descr="Child Welfare - Uprooting The Drug War">
            <a:extLst>
              <a:ext uri="{FF2B5EF4-FFF2-40B4-BE49-F238E27FC236}">
                <a16:creationId xmlns:a16="http://schemas.microsoft.com/office/drawing/2014/main" id="{761D5808-20D5-449F-82E4-553F5F6DB80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43611" t="25545" r="2956" b="177"/>
          <a:stretch/>
        </p:blipFill>
        <p:spPr bwMode="auto">
          <a:xfrm>
            <a:off x="8982606" y="1450294"/>
            <a:ext cx="2000998" cy="2023425"/>
          </a:xfrm>
          <a:prstGeom prst="ellipse">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EA3DCC7-00DA-441F-B03D-5D9C28314687}"/>
              </a:ext>
            </a:extLst>
          </p:cNvPr>
          <p:cNvSpPr txBox="1"/>
          <p:nvPr/>
        </p:nvSpPr>
        <p:spPr>
          <a:xfrm>
            <a:off x="8722273" y="4845373"/>
            <a:ext cx="2793940" cy="2000548"/>
          </a:xfrm>
          <a:prstGeom prst="rect">
            <a:avLst/>
          </a:prstGeom>
          <a:noFill/>
        </p:spPr>
        <p:txBody>
          <a:bodyPr wrap="square" rtlCol="0">
            <a:spAutoFit/>
          </a:bodyPr>
          <a:lstStyle/>
          <a:p>
            <a:pPr algn="ctr"/>
            <a:endParaRPr lang="en-US" dirty="0">
              <a:solidFill>
                <a:schemeClr val="accent3">
                  <a:lumMod val="50000"/>
                </a:schemeClr>
              </a:solidFill>
              <a:latin typeface="Gill Sans MT" panose="020B0502020104020203" pitchFamily="34" charset="0"/>
              <a:cs typeface="Arial" panose="020B0604020202020204" pitchFamily="34" charset="0"/>
            </a:endParaRPr>
          </a:p>
          <a:p>
            <a:pPr marL="342900" indent="-342900">
              <a:buFont typeface="Arial" panose="020B0604020202020204" pitchFamily="34" charset="0"/>
              <a:buChar char="•"/>
            </a:pPr>
            <a:r>
              <a:rPr lang="en-US" dirty="0">
                <a:solidFill>
                  <a:schemeClr val="accent3">
                    <a:lumMod val="50000"/>
                  </a:schemeClr>
                </a:solidFill>
                <a:latin typeface="Gill Sans MT" panose="020B0502020104020203" pitchFamily="34" charset="0"/>
                <a:cs typeface="Arial" panose="020B0604020202020204" pitchFamily="34" charset="0"/>
              </a:rPr>
              <a:t>Introduced the 15/22 month timeline and financial incentives for states to increase adoptions</a:t>
            </a:r>
          </a:p>
          <a:p>
            <a:pPr marL="342900" indent="-342900">
              <a:buFont typeface="Arial" panose="020B0604020202020204" pitchFamily="34" charset="0"/>
              <a:buChar char="•"/>
            </a:pPr>
            <a:endParaRPr lang="en-US" sz="1600" dirty="0">
              <a:solidFill>
                <a:schemeClr val="accent3">
                  <a:lumMod val="50000"/>
                </a:schemeClr>
              </a:solidFill>
              <a:latin typeface="Arial" panose="020B0604020202020204" pitchFamily="34" charset="0"/>
              <a:cs typeface="Arial" panose="020B0604020202020204" pitchFamily="34" charset="0"/>
            </a:endParaRPr>
          </a:p>
        </p:txBody>
      </p:sp>
      <p:sp>
        <p:nvSpPr>
          <p:cNvPr id="37" name="Rounded Rectangle 48">
            <a:extLst>
              <a:ext uri="{FF2B5EF4-FFF2-40B4-BE49-F238E27FC236}">
                <a16:creationId xmlns:a16="http://schemas.microsoft.com/office/drawing/2014/main" id="{BD647D92-5D66-42F9-9785-86A9E242EA41}"/>
              </a:ext>
            </a:extLst>
          </p:cNvPr>
          <p:cNvSpPr/>
          <p:nvPr/>
        </p:nvSpPr>
        <p:spPr>
          <a:xfrm>
            <a:off x="8838293" y="4599159"/>
            <a:ext cx="2662359" cy="421113"/>
          </a:xfrm>
          <a:prstGeom prst="roundRect">
            <a:avLst/>
          </a:prstGeom>
          <a:solidFill>
            <a:srgbClr val="45BAC3"/>
          </a:solidFill>
          <a:ln w="38100">
            <a:solidFill>
              <a:srgbClr val="45B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7ED879B-E67D-447C-ABE5-E381A3998999}"/>
              </a:ext>
            </a:extLst>
          </p:cNvPr>
          <p:cNvSpPr txBox="1"/>
          <p:nvPr/>
        </p:nvSpPr>
        <p:spPr>
          <a:xfrm>
            <a:off x="9097558" y="4606281"/>
            <a:ext cx="2143828" cy="400110"/>
          </a:xfrm>
          <a:prstGeom prst="rect">
            <a:avLst/>
          </a:prstGeom>
          <a:noFill/>
        </p:spPr>
        <p:txBody>
          <a:bodyPr wrap="square" rtlCol="0">
            <a:spAutoFit/>
          </a:bodyPr>
          <a:lstStyle/>
          <a:p>
            <a:pPr algn="ctr"/>
            <a:r>
              <a:rPr lang="en-US" sz="2000" b="1" dirty="0">
                <a:solidFill>
                  <a:schemeClr val="bg1"/>
                </a:solidFill>
                <a:latin typeface="Gill Sans MT" panose="020B0502020104020203" pitchFamily="34" charset="0"/>
                <a:cs typeface="Arial" panose="020B0604020202020204" pitchFamily="34" charset="0"/>
              </a:rPr>
              <a:t>ASFA</a:t>
            </a:r>
          </a:p>
        </p:txBody>
      </p:sp>
      <p:sp>
        <p:nvSpPr>
          <p:cNvPr id="27" name="TextBox 26">
            <a:extLst>
              <a:ext uri="{FF2B5EF4-FFF2-40B4-BE49-F238E27FC236}">
                <a16:creationId xmlns:a16="http://schemas.microsoft.com/office/drawing/2014/main" id="{AE45CCAD-B663-455C-96CE-DB367742A6BE}"/>
              </a:ext>
            </a:extLst>
          </p:cNvPr>
          <p:cNvSpPr txBox="1"/>
          <p:nvPr/>
        </p:nvSpPr>
        <p:spPr>
          <a:xfrm>
            <a:off x="1395715" y="279294"/>
            <a:ext cx="9607012" cy="954107"/>
          </a:xfrm>
          <a:prstGeom prst="rect">
            <a:avLst/>
          </a:prstGeom>
          <a:noFill/>
        </p:spPr>
        <p:txBody>
          <a:bodyPr wrap="square" rtlCol="0">
            <a:spAutoFit/>
          </a:bodyPr>
          <a:lstStyle/>
          <a:p>
            <a:pPr algn="ctr"/>
            <a:r>
              <a:rPr lang="en-US" sz="2800" b="1" dirty="0" smtClean="0">
                <a:solidFill>
                  <a:srgbClr val="EB594F"/>
                </a:solidFill>
                <a:latin typeface="Gill Sans MT" panose="020B0502020104020203" pitchFamily="34" charset="0"/>
                <a:cs typeface="Arial" panose="020B0604020202020204" pitchFamily="34" charset="0"/>
              </a:rPr>
              <a:t>1970s – PRESENT: FAMILY SEPARATION AFTER THE FORMALIZATION OF THE CHILD WELFARE SYSTEM</a:t>
            </a:r>
            <a:endParaRPr lang="en-US" sz="2800" b="1" dirty="0">
              <a:solidFill>
                <a:srgbClr val="EB594F"/>
              </a:solidFill>
              <a:latin typeface="Gill Sans MT" panose="020B0502020104020203" pitchFamily="34" charset="0"/>
              <a:cs typeface="Arial" panose="020B0604020202020204" pitchFamily="34" charset="0"/>
            </a:endParaRPr>
          </a:p>
        </p:txBody>
      </p:sp>
      <p:pic>
        <p:nvPicPr>
          <p:cNvPr id="25" name="Picture 24" descr="Logo&#10;&#10;Description automatically generated with medium confidence">
            <a:extLst>
              <a:ext uri="{FF2B5EF4-FFF2-40B4-BE49-F238E27FC236}">
                <a16:creationId xmlns:a16="http://schemas.microsoft.com/office/drawing/2014/main" id="{32B6CC23-7449-4611-AB03-838454B87D96}"/>
              </a:ext>
            </a:extLst>
          </p:cNvPr>
          <p:cNvPicPr>
            <a:picLocks noChangeAspect="1"/>
          </p:cNvPicPr>
          <p:nvPr/>
        </p:nvPicPr>
        <p:blipFill rotWithShape="1">
          <a:blip r:embed="rId8"/>
          <a:srcRect t="7553" b="33907"/>
          <a:stretch/>
        </p:blipFill>
        <p:spPr>
          <a:xfrm>
            <a:off x="10804490" y="6389635"/>
            <a:ext cx="1234965" cy="359867"/>
          </a:xfrm>
          <a:prstGeom prst="rect">
            <a:avLst/>
          </a:prstGeom>
        </p:spPr>
      </p:pic>
    </p:spTree>
    <p:extLst>
      <p:ext uri="{BB962C8B-B14F-4D97-AF65-F5344CB8AC3E}">
        <p14:creationId xmlns:p14="http://schemas.microsoft.com/office/powerpoint/2010/main" val="1752652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65427-62FE-C84A-BA27-602CA3ED3699}"/>
              </a:ext>
            </a:extLst>
          </p:cNvPr>
          <p:cNvSpPr/>
          <p:nvPr/>
        </p:nvSpPr>
        <p:spPr>
          <a:xfrm>
            <a:off x="0" y="0"/>
            <a:ext cx="12192000" cy="1326974"/>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5F9F4E-66CD-FE45-A2B7-8DA38BC6D709}"/>
              </a:ext>
            </a:extLst>
          </p:cNvPr>
          <p:cNvSpPr txBox="1"/>
          <p:nvPr/>
        </p:nvSpPr>
        <p:spPr>
          <a:xfrm>
            <a:off x="399338" y="416269"/>
            <a:ext cx="11215144" cy="584775"/>
          </a:xfrm>
          <a:prstGeom prst="rect">
            <a:avLst/>
          </a:prstGeom>
          <a:noFill/>
        </p:spPr>
        <p:txBody>
          <a:bodyPr wrap="square" rtlCol="0">
            <a:spAutoFit/>
          </a:bodyPr>
          <a:lstStyle/>
          <a:p>
            <a:pPr algn="ctr"/>
            <a:r>
              <a:rPr lang="en-US" sz="3200" b="1" dirty="0" smtClean="0">
                <a:solidFill>
                  <a:srgbClr val="EB594F"/>
                </a:solidFill>
                <a:latin typeface="Gill Sans MT" panose="020B0502020104020203" pitchFamily="34" charset="0"/>
                <a:cs typeface="Arial" panose="020B0604020202020204" pitchFamily="34" charset="0"/>
              </a:rPr>
              <a:t>CARCERAL POLICIES</a:t>
            </a:r>
            <a:endParaRPr lang="en-US" sz="3200" b="1" dirty="0">
              <a:solidFill>
                <a:srgbClr val="EB594F"/>
              </a:solidFill>
              <a:latin typeface="Gill Sans MT" panose="020B0502020104020203" pitchFamily="34" charset="0"/>
              <a:cs typeface="Arial" panose="020B0604020202020204" pitchFamily="34" charset="0"/>
            </a:endParaRPr>
          </a:p>
        </p:txBody>
      </p:sp>
      <p:sp>
        <p:nvSpPr>
          <p:cNvPr id="48" name="TextBox 47">
            <a:extLst>
              <a:ext uri="{FF2B5EF4-FFF2-40B4-BE49-F238E27FC236}">
                <a16:creationId xmlns:a16="http://schemas.microsoft.com/office/drawing/2014/main" id="{B30D4770-9A93-6D48-B961-AAE47770EF1C}"/>
              </a:ext>
            </a:extLst>
          </p:cNvPr>
          <p:cNvSpPr txBox="1"/>
          <p:nvPr/>
        </p:nvSpPr>
        <p:spPr>
          <a:xfrm>
            <a:off x="60186" y="4539399"/>
            <a:ext cx="2985886"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Mandatory Reporting</a:t>
            </a:r>
          </a:p>
        </p:txBody>
      </p:sp>
      <p:cxnSp>
        <p:nvCxnSpPr>
          <p:cNvPr id="32" name="Straight Connector 31">
            <a:extLst>
              <a:ext uri="{FF2B5EF4-FFF2-40B4-BE49-F238E27FC236}">
                <a16:creationId xmlns:a16="http://schemas.microsoft.com/office/drawing/2014/main" id="{84CBF80D-7160-4F95-97E1-56AAD5C716B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pic>
        <p:nvPicPr>
          <p:cNvPr id="25" name="Picture 6" descr="Picture 6"/>
          <p:cNvPicPr>
            <a:picLocks noChangeAspect="1"/>
          </p:cNvPicPr>
          <p:nvPr/>
        </p:nvPicPr>
        <p:blipFill>
          <a:blip r:embed="rId2"/>
          <a:stretch>
            <a:fillRect/>
          </a:stretch>
        </p:blipFill>
        <p:spPr>
          <a:xfrm>
            <a:off x="817879" y="1874669"/>
            <a:ext cx="4456386" cy="4297277"/>
          </a:xfrm>
          <a:prstGeom prst="rect">
            <a:avLst/>
          </a:prstGeom>
          <a:ln w="12700">
            <a:miter lim="400000"/>
          </a:ln>
        </p:spPr>
      </p:pic>
      <p:sp>
        <p:nvSpPr>
          <p:cNvPr id="2" name="Rectangle 1"/>
          <p:cNvSpPr/>
          <p:nvPr/>
        </p:nvSpPr>
        <p:spPr>
          <a:xfrm>
            <a:off x="5518482" y="2626074"/>
            <a:ext cx="6096000" cy="2779094"/>
          </a:xfrm>
          <a:prstGeom prst="rect">
            <a:avLst/>
          </a:prstGeom>
        </p:spPr>
        <p:txBody>
          <a:bodyPr>
            <a:spAutoFit/>
          </a:bodyPr>
          <a:lstStyle/>
          <a:p>
            <a:pPr marL="457200" indent="-457200" defTabSz="685800">
              <a:lnSpc>
                <a:spcPct val="94000"/>
              </a:lnSpc>
              <a:spcBef>
                <a:spcPts val="1000"/>
              </a:spcBef>
              <a:buSzPct val="100000"/>
              <a:buFont typeface="Arial" panose="020B0604020202020204" pitchFamily="34" charset="0"/>
              <a:buChar char="•"/>
              <a:defRPr sz="3200">
                <a:solidFill>
                  <a:srgbClr val="191B0E"/>
                </a:solidFill>
              </a:defRPr>
            </a:pPr>
            <a:r>
              <a:rPr lang="en-US" sz="2800" dirty="0">
                <a:solidFill>
                  <a:srgbClr val="525252"/>
                </a:solidFill>
                <a:latin typeface="Gill Sans MT" panose="020B0502020104020203" pitchFamily="34" charset="0"/>
              </a:rPr>
              <a:t>Violent Crime Control &amp; Law Enforcement Act (1994)</a:t>
            </a:r>
          </a:p>
          <a:p>
            <a:pPr marL="457200" indent="-457200" defTabSz="685800">
              <a:lnSpc>
                <a:spcPct val="94000"/>
              </a:lnSpc>
              <a:spcBef>
                <a:spcPts val="1000"/>
              </a:spcBef>
              <a:buSzPct val="100000"/>
              <a:buFont typeface="Arial" panose="020B0604020202020204" pitchFamily="34" charset="0"/>
              <a:buChar char="•"/>
              <a:defRPr sz="3200">
                <a:solidFill>
                  <a:srgbClr val="191B0E"/>
                </a:solidFill>
              </a:defRPr>
            </a:pPr>
            <a:r>
              <a:rPr lang="en-US" sz="2800" dirty="0">
                <a:solidFill>
                  <a:srgbClr val="525252"/>
                </a:solidFill>
                <a:latin typeface="Gill Sans MT" panose="020B0502020104020203" pitchFamily="34" charset="0"/>
              </a:rPr>
              <a:t>Personal Responsibility &amp; Work Opportunity Reconciliation Act (1996) </a:t>
            </a:r>
          </a:p>
          <a:p>
            <a:pPr marL="457200" indent="-457200" defTabSz="685800">
              <a:lnSpc>
                <a:spcPct val="94000"/>
              </a:lnSpc>
              <a:spcBef>
                <a:spcPts val="1000"/>
              </a:spcBef>
              <a:buSzPct val="100000"/>
              <a:buFont typeface="Arial" panose="020B0604020202020204" pitchFamily="34" charset="0"/>
              <a:buChar char="•"/>
              <a:defRPr sz="3200">
                <a:solidFill>
                  <a:srgbClr val="191B0E"/>
                </a:solidFill>
              </a:defRPr>
            </a:pPr>
            <a:r>
              <a:rPr lang="en-US" sz="2800" dirty="0">
                <a:solidFill>
                  <a:srgbClr val="525252"/>
                </a:solidFill>
                <a:latin typeface="Gill Sans MT" panose="020B0502020104020203" pitchFamily="34" charset="0"/>
              </a:rPr>
              <a:t>Adoption &amp; Safe Families Act (1997)</a:t>
            </a:r>
          </a:p>
        </p:txBody>
      </p:sp>
    </p:spTree>
    <p:extLst>
      <p:ext uri="{BB962C8B-B14F-4D97-AF65-F5344CB8AC3E}">
        <p14:creationId xmlns:p14="http://schemas.microsoft.com/office/powerpoint/2010/main" val="3893754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82BEFA-1328-8D4F-B34B-5FD730612417}"/>
              </a:ext>
            </a:extLst>
          </p:cNvPr>
          <p:cNvSpPr/>
          <p:nvPr/>
        </p:nvSpPr>
        <p:spPr>
          <a:xfrm>
            <a:off x="0" y="1"/>
            <a:ext cx="12192000" cy="1326972"/>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0"/>
            </a:endParaRPr>
          </a:p>
        </p:txBody>
      </p:sp>
      <p:sp>
        <p:nvSpPr>
          <p:cNvPr id="18" name="TextBox 17">
            <a:extLst>
              <a:ext uri="{FF2B5EF4-FFF2-40B4-BE49-F238E27FC236}">
                <a16:creationId xmlns:a16="http://schemas.microsoft.com/office/drawing/2014/main" id="{455F9F4E-66CD-FE45-A2B7-8DA38BC6D709}"/>
              </a:ext>
            </a:extLst>
          </p:cNvPr>
          <p:cNvSpPr txBox="1"/>
          <p:nvPr/>
        </p:nvSpPr>
        <p:spPr>
          <a:xfrm>
            <a:off x="581446" y="219896"/>
            <a:ext cx="11278530" cy="954107"/>
          </a:xfrm>
          <a:prstGeom prst="rect">
            <a:avLst/>
          </a:prstGeom>
          <a:noFill/>
        </p:spPr>
        <p:txBody>
          <a:bodyPr wrap="square" rtlCol="0">
            <a:spAutoFit/>
          </a:bodyPr>
          <a:lstStyle/>
          <a:p>
            <a:pPr algn="ctr"/>
            <a:r>
              <a:rPr lang="en-US" sz="2800" b="1" dirty="0" smtClean="0">
                <a:solidFill>
                  <a:srgbClr val="EB594F"/>
                </a:solidFill>
                <a:latin typeface="Gill Sans MT" panose="020B0502020104020203" pitchFamily="34" charset="0"/>
                <a:cs typeface="Arial" panose="020B0604020202020204" pitchFamily="34" charset="0"/>
              </a:rPr>
              <a:t>RACIAL DISCRIMINATION </a:t>
            </a:r>
          </a:p>
          <a:p>
            <a:pPr algn="ctr"/>
            <a:r>
              <a:rPr lang="en-US" sz="2800" b="1" dirty="0" smtClean="0">
                <a:solidFill>
                  <a:srgbClr val="EB594F"/>
                </a:solidFill>
                <a:latin typeface="Gill Sans MT" panose="020B0502020104020203" pitchFamily="34" charset="0"/>
                <a:cs typeface="Arial" panose="020B0604020202020204" pitchFamily="34" charset="0"/>
              </a:rPr>
              <a:t>IN THE U.S. CHILD WELFARE SYSTEM</a:t>
            </a:r>
            <a:endParaRPr lang="en-US" sz="2800" b="1" dirty="0">
              <a:solidFill>
                <a:srgbClr val="EB594F"/>
              </a:solidFill>
              <a:latin typeface="Gill Sans MT" panose="020B0502020104020203"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F8FE0810-5393-1D4A-8222-ED453049E64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sp>
        <p:nvSpPr>
          <p:cNvPr id="19" name="Pentagon 19">
            <a:extLst>
              <a:ext uri="{FF2B5EF4-FFF2-40B4-BE49-F238E27FC236}">
                <a16:creationId xmlns:a16="http://schemas.microsoft.com/office/drawing/2014/main" id="{5680FE11-C81F-45BE-B28C-90104B778FF6}"/>
              </a:ext>
            </a:extLst>
          </p:cNvPr>
          <p:cNvSpPr/>
          <p:nvPr/>
        </p:nvSpPr>
        <p:spPr>
          <a:xfrm>
            <a:off x="1390452" y="4458381"/>
            <a:ext cx="1704865" cy="716913"/>
          </a:xfrm>
          <a:prstGeom prst="homePlate">
            <a:avLst/>
          </a:prstGeom>
          <a:solidFill>
            <a:srgbClr val="45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sp>
        <p:nvSpPr>
          <p:cNvPr id="20" name="Chevron 4">
            <a:extLst>
              <a:ext uri="{FF2B5EF4-FFF2-40B4-BE49-F238E27FC236}">
                <a16:creationId xmlns:a16="http://schemas.microsoft.com/office/drawing/2014/main" id="{48D72517-5A87-402B-A274-C25A5B284B6E}"/>
              </a:ext>
            </a:extLst>
          </p:cNvPr>
          <p:cNvSpPr/>
          <p:nvPr/>
        </p:nvSpPr>
        <p:spPr>
          <a:xfrm>
            <a:off x="1036805" y="4458381"/>
            <a:ext cx="1704853" cy="716912"/>
          </a:xfrm>
          <a:prstGeom prst="chevron">
            <a:avLst/>
          </a:prstGeom>
          <a:solidFill>
            <a:srgbClr val="45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entagon 25">
            <a:extLst>
              <a:ext uri="{FF2B5EF4-FFF2-40B4-BE49-F238E27FC236}">
                <a16:creationId xmlns:a16="http://schemas.microsoft.com/office/drawing/2014/main" id="{B079DD3A-4138-4105-966C-A6F60B941279}"/>
              </a:ext>
            </a:extLst>
          </p:cNvPr>
          <p:cNvSpPr/>
          <p:nvPr/>
        </p:nvSpPr>
        <p:spPr>
          <a:xfrm>
            <a:off x="3371474" y="4458381"/>
            <a:ext cx="1704865" cy="716913"/>
          </a:xfrm>
          <a:prstGeom prst="homePlate">
            <a:avLst/>
          </a:prstGeom>
          <a:solidFill>
            <a:srgbClr val="306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sp>
        <p:nvSpPr>
          <p:cNvPr id="22" name="Chevron 26">
            <a:extLst>
              <a:ext uri="{FF2B5EF4-FFF2-40B4-BE49-F238E27FC236}">
                <a16:creationId xmlns:a16="http://schemas.microsoft.com/office/drawing/2014/main" id="{54E13FA1-DBCC-4354-A01A-CABCAAF904D1}"/>
              </a:ext>
            </a:extLst>
          </p:cNvPr>
          <p:cNvSpPr/>
          <p:nvPr/>
        </p:nvSpPr>
        <p:spPr>
          <a:xfrm>
            <a:off x="3017827" y="4458381"/>
            <a:ext cx="1704853" cy="716912"/>
          </a:xfrm>
          <a:prstGeom prst="chevron">
            <a:avLst/>
          </a:prstGeom>
          <a:solidFill>
            <a:srgbClr val="306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Arial" panose="020B0604020202020204" pitchFamily="34" charset="0"/>
              <a:cs typeface="Arial" panose="020B0604020202020204" pitchFamily="34" charset="0"/>
            </a:endParaRPr>
          </a:p>
        </p:txBody>
      </p:sp>
      <p:sp>
        <p:nvSpPr>
          <p:cNvPr id="23" name="Pentagon 27">
            <a:extLst>
              <a:ext uri="{FF2B5EF4-FFF2-40B4-BE49-F238E27FC236}">
                <a16:creationId xmlns:a16="http://schemas.microsoft.com/office/drawing/2014/main" id="{0D832470-D93B-4B61-BB57-63B5A3051C94}"/>
              </a:ext>
            </a:extLst>
          </p:cNvPr>
          <p:cNvSpPr/>
          <p:nvPr/>
        </p:nvSpPr>
        <p:spPr>
          <a:xfrm>
            <a:off x="5346189" y="4478154"/>
            <a:ext cx="1704865" cy="716913"/>
          </a:xfrm>
          <a:prstGeom prst="homePlate">
            <a:avLst/>
          </a:prstGeom>
          <a:solidFill>
            <a:srgbClr val="45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sp>
        <p:nvSpPr>
          <p:cNvPr id="24" name="Chevron 28">
            <a:extLst>
              <a:ext uri="{FF2B5EF4-FFF2-40B4-BE49-F238E27FC236}">
                <a16:creationId xmlns:a16="http://schemas.microsoft.com/office/drawing/2014/main" id="{6CC21731-9590-45A4-BD60-82F1C6F8D1E6}"/>
              </a:ext>
            </a:extLst>
          </p:cNvPr>
          <p:cNvSpPr/>
          <p:nvPr/>
        </p:nvSpPr>
        <p:spPr>
          <a:xfrm>
            <a:off x="4992542" y="4478154"/>
            <a:ext cx="1704853" cy="716912"/>
          </a:xfrm>
          <a:prstGeom prst="chevron">
            <a:avLst/>
          </a:prstGeom>
          <a:solidFill>
            <a:srgbClr val="45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Arial" panose="020B0604020202020204" pitchFamily="34" charset="0"/>
              <a:cs typeface="Arial" panose="020B0604020202020204" pitchFamily="34" charset="0"/>
            </a:endParaRPr>
          </a:p>
        </p:txBody>
      </p:sp>
      <p:sp>
        <p:nvSpPr>
          <p:cNvPr id="25" name="Pentagon 29">
            <a:extLst>
              <a:ext uri="{FF2B5EF4-FFF2-40B4-BE49-F238E27FC236}">
                <a16:creationId xmlns:a16="http://schemas.microsoft.com/office/drawing/2014/main" id="{40FE638D-E8C2-45C5-A79A-4282D7602C3C}"/>
              </a:ext>
            </a:extLst>
          </p:cNvPr>
          <p:cNvSpPr/>
          <p:nvPr/>
        </p:nvSpPr>
        <p:spPr>
          <a:xfrm>
            <a:off x="7320892" y="4478154"/>
            <a:ext cx="1704865" cy="716913"/>
          </a:xfrm>
          <a:prstGeom prst="homePlate">
            <a:avLst/>
          </a:prstGeom>
          <a:solidFill>
            <a:srgbClr val="306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hevron 30">
            <a:extLst>
              <a:ext uri="{FF2B5EF4-FFF2-40B4-BE49-F238E27FC236}">
                <a16:creationId xmlns:a16="http://schemas.microsoft.com/office/drawing/2014/main" id="{1120212D-95AD-4CE4-BCCF-AEC96999D299}"/>
              </a:ext>
            </a:extLst>
          </p:cNvPr>
          <p:cNvSpPr/>
          <p:nvPr/>
        </p:nvSpPr>
        <p:spPr>
          <a:xfrm>
            <a:off x="6967245" y="4478154"/>
            <a:ext cx="1704853" cy="716912"/>
          </a:xfrm>
          <a:prstGeom prst="chevron">
            <a:avLst/>
          </a:prstGeom>
          <a:solidFill>
            <a:srgbClr val="306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3DE1F96-DA37-44D9-A751-93F4E8455119}"/>
              </a:ext>
            </a:extLst>
          </p:cNvPr>
          <p:cNvSpPr txBox="1"/>
          <p:nvPr/>
        </p:nvSpPr>
        <p:spPr>
          <a:xfrm>
            <a:off x="1519821" y="4600609"/>
            <a:ext cx="1433899" cy="369332"/>
          </a:xfrm>
          <a:prstGeom prst="rect">
            <a:avLst/>
          </a:prstGeom>
          <a:noFill/>
        </p:spPr>
        <p:txBody>
          <a:bodyPr wrap="square" rtlCol="0">
            <a:spAutoFit/>
          </a:bodyPr>
          <a:lstStyle/>
          <a:p>
            <a:r>
              <a:rPr lang="en-US" b="1" dirty="0">
                <a:solidFill>
                  <a:schemeClr val="bg1"/>
                </a:solidFill>
                <a:latin typeface="Gill Sans MT" panose="020B0502020104020203" pitchFamily="34" charset="0"/>
                <a:cs typeface="Arial" panose="020B0604020202020204" pitchFamily="34" charset="0"/>
              </a:rPr>
              <a:t>Reporting</a:t>
            </a:r>
          </a:p>
        </p:txBody>
      </p:sp>
      <p:sp>
        <p:nvSpPr>
          <p:cNvPr id="30" name="TextBox 29">
            <a:extLst>
              <a:ext uri="{FF2B5EF4-FFF2-40B4-BE49-F238E27FC236}">
                <a16:creationId xmlns:a16="http://schemas.microsoft.com/office/drawing/2014/main" id="{7EF91A88-3938-4123-8BE2-DCB04D0D86A3}"/>
              </a:ext>
            </a:extLst>
          </p:cNvPr>
          <p:cNvSpPr txBox="1"/>
          <p:nvPr/>
        </p:nvSpPr>
        <p:spPr>
          <a:xfrm>
            <a:off x="3414915" y="4607774"/>
            <a:ext cx="1675789" cy="369332"/>
          </a:xfrm>
          <a:prstGeom prst="rect">
            <a:avLst/>
          </a:prstGeom>
          <a:noFill/>
        </p:spPr>
        <p:txBody>
          <a:bodyPr wrap="square" rtlCol="0">
            <a:spAutoFit/>
          </a:bodyPr>
          <a:lstStyle/>
          <a:p>
            <a:r>
              <a:rPr lang="en-US" b="1" dirty="0">
                <a:solidFill>
                  <a:schemeClr val="bg1"/>
                </a:solidFill>
                <a:latin typeface="Gill Sans MT" panose="020B0502020104020203" pitchFamily="34" charset="0"/>
                <a:cs typeface="Arial" panose="020B0604020202020204" pitchFamily="34" charset="0"/>
              </a:rPr>
              <a:t>Investigation</a:t>
            </a:r>
          </a:p>
        </p:txBody>
      </p:sp>
      <p:sp>
        <p:nvSpPr>
          <p:cNvPr id="31" name="TextBox 30">
            <a:extLst>
              <a:ext uri="{FF2B5EF4-FFF2-40B4-BE49-F238E27FC236}">
                <a16:creationId xmlns:a16="http://schemas.microsoft.com/office/drawing/2014/main" id="{CF6A2A6B-5600-48C6-851B-917FCF5B63DC}"/>
              </a:ext>
            </a:extLst>
          </p:cNvPr>
          <p:cNvSpPr txBox="1"/>
          <p:nvPr/>
        </p:nvSpPr>
        <p:spPr>
          <a:xfrm>
            <a:off x="5364534" y="4635771"/>
            <a:ext cx="1712355" cy="353943"/>
          </a:xfrm>
          <a:prstGeom prst="rect">
            <a:avLst/>
          </a:prstGeom>
          <a:noFill/>
        </p:spPr>
        <p:txBody>
          <a:bodyPr wrap="square" rtlCol="0">
            <a:spAutoFit/>
          </a:bodyPr>
          <a:lstStyle/>
          <a:p>
            <a:r>
              <a:rPr lang="en-US" sz="1700" b="1" dirty="0">
                <a:solidFill>
                  <a:schemeClr val="bg1"/>
                </a:solidFill>
                <a:latin typeface="Gill Sans MT" panose="020B0502020104020203" pitchFamily="34" charset="0"/>
                <a:cs typeface="Arial" panose="020B0604020202020204" pitchFamily="34" charset="0"/>
              </a:rPr>
              <a:t>Substantiation</a:t>
            </a:r>
          </a:p>
        </p:txBody>
      </p:sp>
      <p:sp>
        <p:nvSpPr>
          <p:cNvPr id="32" name="TextBox 31">
            <a:extLst>
              <a:ext uri="{FF2B5EF4-FFF2-40B4-BE49-F238E27FC236}">
                <a16:creationId xmlns:a16="http://schemas.microsoft.com/office/drawing/2014/main" id="{88E998C2-85EA-47D7-AA8F-4CD4074C2084}"/>
              </a:ext>
            </a:extLst>
          </p:cNvPr>
          <p:cNvSpPr txBox="1"/>
          <p:nvPr/>
        </p:nvSpPr>
        <p:spPr>
          <a:xfrm>
            <a:off x="7540667" y="4652133"/>
            <a:ext cx="1160161" cy="369332"/>
          </a:xfrm>
          <a:prstGeom prst="rect">
            <a:avLst/>
          </a:prstGeom>
          <a:noFill/>
        </p:spPr>
        <p:txBody>
          <a:bodyPr wrap="square" rtlCol="0">
            <a:spAutoFit/>
          </a:bodyPr>
          <a:lstStyle/>
          <a:p>
            <a:r>
              <a:rPr lang="en-US" b="1" dirty="0">
                <a:solidFill>
                  <a:schemeClr val="bg1"/>
                </a:solidFill>
                <a:latin typeface="Gill Sans MT" panose="020B0502020104020203" pitchFamily="34" charset="0"/>
                <a:cs typeface="Arial" panose="020B0604020202020204" pitchFamily="34" charset="0"/>
              </a:rPr>
              <a:t>Removal</a:t>
            </a:r>
          </a:p>
        </p:txBody>
      </p:sp>
      <p:pic>
        <p:nvPicPr>
          <p:cNvPr id="33" name="Picture 32">
            <a:extLst>
              <a:ext uri="{FF2B5EF4-FFF2-40B4-BE49-F238E27FC236}">
                <a16:creationId xmlns:a16="http://schemas.microsoft.com/office/drawing/2014/main" id="{D4DB5125-30BF-4AF0-B7D2-5E7B5423B33B}"/>
              </a:ext>
            </a:extLst>
          </p:cNvPr>
          <p:cNvPicPr>
            <a:picLocks noChangeAspect="1"/>
          </p:cNvPicPr>
          <p:nvPr/>
        </p:nvPicPr>
        <p:blipFill>
          <a:blip r:embed="rId2"/>
          <a:stretch>
            <a:fillRect/>
          </a:stretch>
        </p:blipFill>
        <p:spPr>
          <a:xfrm>
            <a:off x="7461557" y="5411571"/>
            <a:ext cx="1219200" cy="1066800"/>
          </a:xfrm>
          <a:prstGeom prst="rect">
            <a:avLst/>
          </a:prstGeom>
        </p:spPr>
      </p:pic>
      <p:pic>
        <p:nvPicPr>
          <p:cNvPr id="34" name="Picture 33">
            <a:extLst>
              <a:ext uri="{FF2B5EF4-FFF2-40B4-BE49-F238E27FC236}">
                <a16:creationId xmlns:a16="http://schemas.microsoft.com/office/drawing/2014/main" id="{D66D0AC5-C6C2-4631-9C8A-8C9573736B86}"/>
              </a:ext>
            </a:extLst>
          </p:cNvPr>
          <p:cNvPicPr>
            <a:picLocks noChangeAspect="1"/>
          </p:cNvPicPr>
          <p:nvPr/>
        </p:nvPicPr>
        <p:blipFill>
          <a:blip r:embed="rId3"/>
          <a:stretch>
            <a:fillRect/>
          </a:stretch>
        </p:blipFill>
        <p:spPr>
          <a:xfrm>
            <a:off x="3504031" y="5337715"/>
            <a:ext cx="1305426" cy="1066800"/>
          </a:xfrm>
          <a:prstGeom prst="rect">
            <a:avLst/>
          </a:prstGeom>
        </p:spPr>
      </p:pic>
      <p:pic>
        <p:nvPicPr>
          <p:cNvPr id="35" name="Picture 34">
            <a:extLst>
              <a:ext uri="{FF2B5EF4-FFF2-40B4-BE49-F238E27FC236}">
                <a16:creationId xmlns:a16="http://schemas.microsoft.com/office/drawing/2014/main" id="{2D081D92-EE73-467D-A7B1-294BAC138154}"/>
              </a:ext>
            </a:extLst>
          </p:cNvPr>
          <p:cNvPicPr>
            <a:picLocks noChangeAspect="1"/>
          </p:cNvPicPr>
          <p:nvPr/>
        </p:nvPicPr>
        <p:blipFill>
          <a:blip r:embed="rId4"/>
          <a:stretch>
            <a:fillRect/>
          </a:stretch>
        </p:blipFill>
        <p:spPr>
          <a:xfrm>
            <a:off x="5555665" y="5402799"/>
            <a:ext cx="1034486" cy="997095"/>
          </a:xfrm>
          <a:prstGeom prst="rect">
            <a:avLst/>
          </a:prstGeom>
        </p:spPr>
      </p:pic>
      <p:pic>
        <p:nvPicPr>
          <p:cNvPr id="36" name="Picture 35">
            <a:extLst>
              <a:ext uri="{FF2B5EF4-FFF2-40B4-BE49-F238E27FC236}">
                <a16:creationId xmlns:a16="http://schemas.microsoft.com/office/drawing/2014/main" id="{5543D7AA-20E9-46FB-B5C4-4731DA25B723}"/>
              </a:ext>
            </a:extLst>
          </p:cNvPr>
          <p:cNvPicPr>
            <a:picLocks noChangeAspect="1"/>
          </p:cNvPicPr>
          <p:nvPr/>
        </p:nvPicPr>
        <p:blipFill rotWithShape="1">
          <a:blip r:embed="rId5"/>
          <a:srcRect l="10973" t="9285" r="7631" b="15903"/>
          <a:stretch/>
        </p:blipFill>
        <p:spPr>
          <a:xfrm>
            <a:off x="1592460" y="5408350"/>
            <a:ext cx="955892" cy="872954"/>
          </a:xfrm>
          <a:prstGeom prst="rect">
            <a:avLst/>
          </a:prstGeom>
        </p:spPr>
      </p:pic>
      <p:sp>
        <p:nvSpPr>
          <p:cNvPr id="55" name="Pentagon 27">
            <a:extLst>
              <a:ext uri="{FF2B5EF4-FFF2-40B4-BE49-F238E27FC236}">
                <a16:creationId xmlns:a16="http://schemas.microsoft.com/office/drawing/2014/main" id="{564FD284-B8D3-40DF-818B-E2488163B431}"/>
              </a:ext>
            </a:extLst>
          </p:cNvPr>
          <p:cNvSpPr/>
          <p:nvPr/>
        </p:nvSpPr>
        <p:spPr>
          <a:xfrm>
            <a:off x="9317287" y="4479454"/>
            <a:ext cx="1704865" cy="716913"/>
          </a:xfrm>
          <a:prstGeom prst="homePlate">
            <a:avLst/>
          </a:prstGeom>
          <a:solidFill>
            <a:srgbClr val="45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cs typeface="Arial" panose="020B0604020202020204" pitchFamily="34" charset="0"/>
            </a:endParaRPr>
          </a:p>
        </p:txBody>
      </p:sp>
      <p:sp>
        <p:nvSpPr>
          <p:cNvPr id="56" name="Chevron 28">
            <a:extLst>
              <a:ext uri="{FF2B5EF4-FFF2-40B4-BE49-F238E27FC236}">
                <a16:creationId xmlns:a16="http://schemas.microsoft.com/office/drawing/2014/main" id="{282B7629-37C9-4115-80F1-D8ABD8F15FA7}"/>
              </a:ext>
            </a:extLst>
          </p:cNvPr>
          <p:cNvSpPr/>
          <p:nvPr/>
        </p:nvSpPr>
        <p:spPr>
          <a:xfrm>
            <a:off x="8963640" y="4479454"/>
            <a:ext cx="1704853" cy="716912"/>
          </a:xfrm>
          <a:prstGeom prst="chevron">
            <a:avLst/>
          </a:prstGeom>
          <a:solidFill>
            <a:srgbClr val="45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A5E51793-A9D9-40B8-AA44-6033E539D26B}"/>
              </a:ext>
            </a:extLst>
          </p:cNvPr>
          <p:cNvSpPr txBox="1"/>
          <p:nvPr/>
        </p:nvSpPr>
        <p:spPr>
          <a:xfrm>
            <a:off x="9496234" y="4637071"/>
            <a:ext cx="1565616" cy="369332"/>
          </a:xfrm>
          <a:prstGeom prst="rect">
            <a:avLst/>
          </a:prstGeom>
          <a:noFill/>
        </p:spPr>
        <p:txBody>
          <a:bodyPr wrap="square" rtlCol="0">
            <a:spAutoFit/>
          </a:bodyPr>
          <a:lstStyle/>
          <a:p>
            <a:r>
              <a:rPr lang="en-US" b="1" dirty="0">
                <a:solidFill>
                  <a:schemeClr val="bg1"/>
                </a:solidFill>
                <a:latin typeface="Gill Sans MT" panose="020B0502020104020203" pitchFamily="34" charset="0"/>
                <a:cs typeface="Arial" panose="020B0604020202020204" pitchFamily="34" charset="0"/>
              </a:rPr>
              <a:t>Outcomes</a:t>
            </a:r>
          </a:p>
        </p:txBody>
      </p:sp>
      <p:sp>
        <p:nvSpPr>
          <p:cNvPr id="69" name="TextBox 68">
            <a:extLst>
              <a:ext uri="{FF2B5EF4-FFF2-40B4-BE49-F238E27FC236}">
                <a16:creationId xmlns:a16="http://schemas.microsoft.com/office/drawing/2014/main" id="{AB1A6067-D984-4B26-BCAD-CD797B07C042}"/>
              </a:ext>
            </a:extLst>
          </p:cNvPr>
          <p:cNvSpPr txBox="1"/>
          <p:nvPr/>
        </p:nvSpPr>
        <p:spPr>
          <a:xfrm>
            <a:off x="1296881" y="2319404"/>
            <a:ext cx="4776027" cy="1200329"/>
          </a:xfrm>
          <a:prstGeom prst="rect">
            <a:avLst/>
          </a:prstGeom>
          <a:noFill/>
        </p:spPr>
        <p:txBody>
          <a:bodyPr wrap="square" rtlCol="0">
            <a:spAutoFit/>
          </a:bodyPr>
          <a:lstStyle/>
          <a:p>
            <a:r>
              <a:rPr lang="en-US" sz="2400" b="1" dirty="0">
                <a:solidFill>
                  <a:schemeClr val="accent3">
                    <a:lumMod val="50000"/>
                  </a:schemeClr>
                </a:solidFill>
                <a:latin typeface="Gill Sans MT" panose="020B0502020104020203" pitchFamily="34" charset="0"/>
                <a:cs typeface="Arial" panose="020B0604020202020204" pitchFamily="34" charset="0"/>
              </a:rPr>
              <a:t>Black children represent </a:t>
            </a:r>
            <a:r>
              <a:rPr lang="en-US" sz="2400" b="1" dirty="0">
                <a:solidFill>
                  <a:srgbClr val="45BAC3"/>
                </a:solidFill>
                <a:latin typeface="Gill Sans MT" panose="020B0502020104020203" pitchFamily="34" charset="0"/>
                <a:cs typeface="Arial" panose="020B0604020202020204" pitchFamily="34" charset="0"/>
              </a:rPr>
              <a:t>14% </a:t>
            </a:r>
            <a:r>
              <a:rPr lang="en-US" sz="2400" b="1" dirty="0">
                <a:solidFill>
                  <a:schemeClr val="accent3">
                    <a:lumMod val="50000"/>
                  </a:schemeClr>
                </a:solidFill>
                <a:latin typeface="Gill Sans MT" panose="020B0502020104020203" pitchFamily="34" charset="0"/>
                <a:cs typeface="Arial" panose="020B0604020202020204" pitchFamily="34" charset="0"/>
              </a:rPr>
              <a:t>of </a:t>
            </a:r>
            <a:r>
              <a:rPr lang="en-US" sz="2400" b="1" dirty="0" smtClean="0">
                <a:solidFill>
                  <a:schemeClr val="accent3">
                    <a:lumMod val="50000"/>
                  </a:schemeClr>
                </a:solidFill>
                <a:latin typeface="Gill Sans MT" panose="020B0502020104020203" pitchFamily="34" charset="0"/>
                <a:cs typeface="Arial" panose="020B0604020202020204" pitchFamily="34" charset="0"/>
              </a:rPr>
              <a:t>the child </a:t>
            </a:r>
            <a:r>
              <a:rPr lang="en-US" sz="2400" b="1" dirty="0">
                <a:solidFill>
                  <a:schemeClr val="accent3">
                    <a:lumMod val="50000"/>
                  </a:schemeClr>
                </a:solidFill>
                <a:latin typeface="Gill Sans MT" panose="020B0502020104020203" pitchFamily="34" charset="0"/>
                <a:cs typeface="Arial" panose="020B0604020202020204" pitchFamily="34" charset="0"/>
              </a:rPr>
              <a:t>population and </a:t>
            </a:r>
            <a:r>
              <a:rPr lang="en-US" sz="2400" b="1" dirty="0">
                <a:solidFill>
                  <a:srgbClr val="45BAC3"/>
                </a:solidFill>
                <a:latin typeface="Gill Sans MT" panose="020B0502020104020203" pitchFamily="34" charset="0"/>
                <a:cs typeface="Arial" panose="020B0604020202020204" pitchFamily="34" charset="0"/>
              </a:rPr>
              <a:t>22% </a:t>
            </a:r>
            <a:r>
              <a:rPr lang="en-US" sz="2400" b="1" dirty="0">
                <a:solidFill>
                  <a:schemeClr val="accent3">
                    <a:lumMod val="50000"/>
                  </a:schemeClr>
                </a:solidFill>
                <a:latin typeface="Gill Sans MT" panose="020B0502020104020203" pitchFamily="34" charset="0"/>
                <a:cs typeface="Arial" panose="020B0604020202020204" pitchFamily="34" charset="0"/>
              </a:rPr>
              <a:t>of children in </a:t>
            </a:r>
            <a:r>
              <a:rPr lang="en-US" sz="2400" b="1" dirty="0" smtClean="0">
                <a:solidFill>
                  <a:schemeClr val="accent3">
                    <a:lumMod val="50000"/>
                  </a:schemeClr>
                </a:solidFill>
                <a:latin typeface="Gill Sans MT" panose="020B0502020104020203" pitchFamily="34" charset="0"/>
                <a:cs typeface="Arial" panose="020B0604020202020204" pitchFamily="34" charset="0"/>
              </a:rPr>
              <a:t>the foster system. </a:t>
            </a:r>
            <a:endParaRPr lang="en-US" sz="2400" b="1" dirty="0">
              <a:solidFill>
                <a:schemeClr val="accent3">
                  <a:lumMod val="50000"/>
                </a:schemeClr>
              </a:solidFill>
              <a:latin typeface="Gill Sans MT" panose="020B0502020104020203" pitchFamily="34" charset="0"/>
              <a:cs typeface="Arial" panose="020B0604020202020204" pitchFamily="34" charset="0"/>
            </a:endParaRPr>
          </a:p>
        </p:txBody>
      </p:sp>
      <p:pic>
        <p:nvPicPr>
          <p:cNvPr id="70" name="Picture 69">
            <a:extLst>
              <a:ext uri="{FF2B5EF4-FFF2-40B4-BE49-F238E27FC236}">
                <a16:creationId xmlns:a16="http://schemas.microsoft.com/office/drawing/2014/main" id="{4D293C99-5105-43C7-B687-8FCD31909BA3}"/>
              </a:ext>
            </a:extLst>
          </p:cNvPr>
          <p:cNvPicPr>
            <a:picLocks noChangeAspect="1"/>
          </p:cNvPicPr>
          <p:nvPr/>
        </p:nvPicPr>
        <p:blipFill>
          <a:blip r:embed="rId6"/>
          <a:stretch>
            <a:fillRect/>
          </a:stretch>
        </p:blipFill>
        <p:spPr>
          <a:xfrm>
            <a:off x="6507484" y="1510569"/>
            <a:ext cx="3906708" cy="2739905"/>
          </a:xfrm>
          <a:prstGeom prst="rect">
            <a:avLst/>
          </a:prstGeom>
        </p:spPr>
      </p:pic>
      <p:pic>
        <p:nvPicPr>
          <p:cNvPr id="3" name="Graphic 2" descr="Circles with arrows">
            <a:extLst>
              <a:ext uri="{FF2B5EF4-FFF2-40B4-BE49-F238E27FC236}">
                <a16:creationId xmlns:a16="http://schemas.microsoft.com/office/drawing/2014/main" id="{9D2BE3B9-F63E-418C-AD9D-F41DB713C26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552163" y="5505718"/>
            <a:ext cx="878505" cy="878505"/>
          </a:xfrm>
          <a:prstGeom prst="rect">
            <a:avLst/>
          </a:prstGeom>
        </p:spPr>
      </p:pic>
    </p:spTree>
    <p:extLst>
      <p:ext uri="{BB962C8B-B14F-4D97-AF65-F5344CB8AC3E}">
        <p14:creationId xmlns:p14="http://schemas.microsoft.com/office/powerpoint/2010/main" val="405516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82BEFA-1328-8D4F-B34B-5FD730612417}"/>
              </a:ext>
            </a:extLst>
          </p:cNvPr>
          <p:cNvSpPr/>
          <p:nvPr/>
        </p:nvSpPr>
        <p:spPr>
          <a:xfrm>
            <a:off x="0" y="1"/>
            <a:ext cx="12192000" cy="1326972"/>
          </a:xfrm>
          <a:prstGeom prst="rect">
            <a:avLst/>
          </a:prstGeom>
          <a:solidFill>
            <a:srgbClr val="EC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0"/>
            </a:endParaRPr>
          </a:p>
        </p:txBody>
      </p:sp>
      <p:sp>
        <p:nvSpPr>
          <p:cNvPr id="18" name="TextBox 17">
            <a:extLst>
              <a:ext uri="{FF2B5EF4-FFF2-40B4-BE49-F238E27FC236}">
                <a16:creationId xmlns:a16="http://schemas.microsoft.com/office/drawing/2014/main" id="{455F9F4E-66CD-FE45-A2B7-8DA38BC6D709}"/>
              </a:ext>
            </a:extLst>
          </p:cNvPr>
          <p:cNvSpPr txBox="1"/>
          <p:nvPr/>
        </p:nvSpPr>
        <p:spPr>
          <a:xfrm>
            <a:off x="581446" y="219896"/>
            <a:ext cx="11278530" cy="954107"/>
          </a:xfrm>
          <a:prstGeom prst="rect">
            <a:avLst/>
          </a:prstGeom>
          <a:noFill/>
        </p:spPr>
        <p:txBody>
          <a:bodyPr wrap="square" rtlCol="0">
            <a:spAutoFit/>
          </a:bodyPr>
          <a:lstStyle/>
          <a:p>
            <a:pPr algn="ctr"/>
            <a:r>
              <a:rPr lang="en-US" sz="2800" b="1" dirty="0" smtClean="0">
                <a:solidFill>
                  <a:srgbClr val="EB594F"/>
                </a:solidFill>
                <a:latin typeface="Gill Sans MT" panose="020B0502020104020203" pitchFamily="34" charset="0"/>
                <a:cs typeface="Arial" panose="020B0604020202020204" pitchFamily="34" charset="0"/>
              </a:rPr>
              <a:t>RACIAL DISCRIMINATION </a:t>
            </a:r>
          </a:p>
          <a:p>
            <a:pPr algn="ctr"/>
            <a:r>
              <a:rPr lang="en-US" sz="2800" b="1" dirty="0" smtClean="0">
                <a:solidFill>
                  <a:srgbClr val="EB594F"/>
                </a:solidFill>
                <a:latin typeface="Gill Sans MT" panose="020B0502020104020203" pitchFamily="34" charset="0"/>
                <a:cs typeface="Arial" panose="020B0604020202020204" pitchFamily="34" charset="0"/>
              </a:rPr>
              <a:t>IN NEW  YORK’S CHILD WELFARE SYSTEM</a:t>
            </a:r>
            <a:endParaRPr lang="en-US" sz="2800" b="1" dirty="0">
              <a:solidFill>
                <a:srgbClr val="EB594F"/>
              </a:solidFill>
              <a:latin typeface="Gill Sans MT" panose="020B0502020104020203"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F8FE0810-5393-1D4A-8222-ED453049E64E}"/>
              </a:ext>
            </a:extLst>
          </p:cNvPr>
          <p:cNvCxnSpPr>
            <a:cxnSpLocks/>
          </p:cNvCxnSpPr>
          <p:nvPr/>
        </p:nvCxnSpPr>
        <p:spPr>
          <a:xfrm flipH="1">
            <a:off x="0" y="1326973"/>
            <a:ext cx="12191999" cy="0"/>
          </a:xfrm>
          <a:prstGeom prst="line">
            <a:avLst/>
          </a:prstGeom>
          <a:ln w="57150">
            <a:solidFill>
              <a:schemeClr val="accent3">
                <a:lumMod val="50000"/>
              </a:schemeClr>
            </a:solidFill>
          </a:ln>
        </p:spPr>
        <p:style>
          <a:lnRef idx="3">
            <a:schemeClr val="dk1"/>
          </a:lnRef>
          <a:fillRef idx="0">
            <a:schemeClr val="dk1"/>
          </a:fillRef>
          <a:effectRef idx="2">
            <a:schemeClr val="dk1"/>
          </a:effectRef>
          <a:fontRef idx="minor">
            <a:schemeClr val="tx1"/>
          </a:fontRef>
        </p:style>
      </p:cxnSp>
      <p:sp>
        <p:nvSpPr>
          <p:cNvPr id="69" name="TextBox 68">
            <a:extLst>
              <a:ext uri="{FF2B5EF4-FFF2-40B4-BE49-F238E27FC236}">
                <a16:creationId xmlns:a16="http://schemas.microsoft.com/office/drawing/2014/main" id="{AB1A6067-D984-4B26-BCAD-CD797B07C042}"/>
              </a:ext>
            </a:extLst>
          </p:cNvPr>
          <p:cNvSpPr txBox="1"/>
          <p:nvPr/>
        </p:nvSpPr>
        <p:spPr>
          <a:xfrm>
            <a:off x="821886" y="2016847"/>
            <a:ext cx="5735032" cy="1200329"/>
          </a:xfrm>
          <a:prstGeom prst="rect">
            <a:avLst/>
          </a:prstGeom>
          <a:noFill/>
        </p:spPr>
        <p:txBody>
          <a:bodyPr wrap="square" rtlCol="0">
            <a:spAutoFit/>
          </a:bodyPr>
          <a:lstStyle/>
          <a:p>
            <a:r>
              <a:rPr lang="en-US" sz="2400" b="1" dirty="0">
                <a:solidFill>
                  <a:schemeClr val="accent3">
                    <a:lumMod val="50000"/>
                  </a:schemeClr>
                </a:solidFill>
                <a:latin typeface="Gill Sans MT" panose="020B0502020104020203" pitchFamily="34" charset="0"/>
                <a:cs typeface="Arial" panose="020B0604020202020204" pitchFamily="34" charset="0"/>
              </a:rPr>
              <a:t>Black children represent </a:t>
            </a:r>
            <a:r>
              <a:rPr lang="en-US" sz="2400" b="1" dirty="0" smtClean="0">
                <a:solidFill>
                  <a:srgbClr val="45BAC3"/>
                </a:solidFill>
                <a:latin typeface="Gill Sans MT" panose="020B0502020104020203" pitchFamily="34" charset="0"/>
                <a:cs typeface="Arial" panose="020B0604020202020204" pitchFamily="34" charset="0"/>
              </a:rPr>
              <a:t>15% </a:t>
            </a:r>
            <a:r>
              <a:rPr lang="en-US" sz="2400" b="1" dirty="0" smtClean="0">
                <a:solidFill>
                  <a:schemeClr val="accent3">
                    <a:lumMod val="50000"/>
                  </a:schemeClr>
                </a:solidFill>
                <a:latin typeface="Gill Sans MT" panose="020B0502020104020203" pitchFamily="34" charset="0"/>
                <a:cs typeface="Arial" panose="020B0604020202020204" pitchFamily="34" charset="0"/>
              </a:rPr>
              <a:t>of </a:t>
            </a:r>
            <a:r>
              <a:rPr lang="en-US" sz="2400" b="1" dirty="0" smtClean="0">
                <a:solidFill>
                  <a:schemeClr val="accent3">
                    <a:lumMod val="50000"/>
                  </a:schemeClr>
                </a:solidFill>
                <a:latin typeface="Gill Sans MT" panose="020B0502020104020203" pitchFamily="34" charset="0"/>
                <a:cs typeface="Arial" panose="020B0604020202020204" pitchFamily="34" charset="0"/>
              </a:rPr>
              <a:t>New York’s child population </a:t>
            </a:r>
            <a:r>
              <a:rPr lang="en-US" sz="2400" b="1" dirty="0">
                <a:solidFill>
                  <a:schemeClr val="accent3">
                    <a:lumMod val="50000"/>
                  </a:schemeClr>
                </a:solidFill>
                <a:latin typeface="Gill Sans MT" panose="020B0502020104020203" pitchFamily="34" charset="0"/>
                <a:cs typeface="Arial" panose="020B0604020202020204" pitchFamily="34" charset="0"/>
              </a:rPr>
              <a:t>and </a:t>
            </a:r>
            <a:r>
              <a:rPr lang="en-US" sz="2400" b="1" dirty="0" smtClean="0">
                <a:solidFill>
                  <a:srgbClr val="45BAC3"/>
                </a:solidFill>
                <a:latin typeface="Gill Sans MT" panose="020B0502020104020203" pitchFamily="34" charset="0"/>
                <a:cs typeface="Arial" panose="020B0604020202020204" pitchFamily="34" charset="0"/>
              </a:rPr>
              <a:t>38% </a:t>
            </a:r>
            <a:r>
              <a:rPr lang="en-US" sz="2400" b="1" dirty="0">
                <a:solidFill>
                  <a:schemeClr val="accent3">
                    <a:lumMod val="50000"/>
                  </a:schemeClr>
                </a:solidFill>
                <a:latin typeface="Gill Sans MT" panose="020B0502020104020203" pitchFamily="34" charset="0"/>
                <a:cs typeface="Arial" panose="020B0604020202020204" pitchFamily="34" charset="0"/>
              </a:rPr>
              <a:t>of children </a:t>
            </a:r>
            <a:r>
              <a:rPr lang="en-US" sz="2400" b="1" dirty="0" smtClean="0">
                <a:solidFill>
                  <a:schemeClr val="accent3">
                    <a:lumMod val="50000"/>
                  </a:schemeClr>
                </a:solidFill>
                <a:latin typeface="Gill Sans MT" panose="020B0502020104020203" pitchFamily="34" charset="0"/>
                <a:cs typeface="Arial" panose="020B0604020202020204" pitchFamily="34" charset="0"/>
              </a:rPr>
              <a:t>in the </a:t>
            </a:r>
            <a:r>
              <a:rPr lang="en-US" sz="2400" b="1" dirty="0">
                <a:solidFill>
                  <a:schemeClr val="accent3">
                    <a:lumMod val="50000"/>
                  </a:schemeClr>
                </a:solidFill>
                <a:latin typeface="Gill Sans MT" panose="020B0502020104020203" pitchFamily="34" charset="0"/>
                <a:cs typeface="Arial" panose="020B0604020202020204" pitchFamily="34" charset="0"/>
              </a:rPr>
              <a:t>foster </a:t>
            </a:r>
            <a:r>
              <a:rPr lang="en-US" sz="2400" b="1" dirty="0" smtClean="0">
                <a:solidFill>
                  <a:schemeClr val="accent3">
                    <a:lumMod val="50000"/>
                  </a:schemeClr>
                </a:solidFill>
                <a:latin typeface="Gill Sans MT" panose="020B0502020104020203" pitchFamily="34" charset="0"/>
                <a:cs typeface="Arial" panose="020B0604020202020204" pitchFamily="34" charset="0"/>
              </a:rPr>
              <a:t>system. </a:t>
            </a:r>
            <a:endParaRPr lang="en-US" sz="2400" b="1" dirty="0">
              <a:solidFill>
                <a:schemeClr val="accent3">
                  <a:lumMod val="50000"/>
                </a:schemeClr>
              </a:solidFill>
              <a:latin typeface="Gill Sans MT" panose="020B0502020104020203" pitchFamily="34" charset="0"/>
              <a:cs typeface="Arial" panose="020B0604020202020204" pitchFamily="34" charset="0"/>
            </a:endParaRPr>
          </a:p>
        </p:txBody>
      </p:sp>
      <p:sp>
        <p:nvSpPr>
          <p:cNvPr id="28" name="TextBox 27">
            <a:extLst>
              <a:ext uri="{FF2B5EF4-FFF2-40B4-BE49-F238E27FC236}">
                <a16:creationId xmlns:a16="http://schemas.microsoft.com/office/drawing/2014/main" id="{AB1A6067-D984-4B26-BCAD-CD797B07C042}"/>
              </a:ext>
            </a:extLst>
          </p:cNvPr>
          <p:cNvSpPr txBox="1"/>
          <p:nvPr/>
        </p:nvSpPr>
        <p:spPr>
          <a:xfrm>
            <a:off x="4611397" y="4364371"/>
            <a:ext cx="5735032" cy="1200329"/>
          </a:xfrm>
          <a:prstGeom prst="rect">
            <a:avLst/>
          </a:prstGeom>
          <a:noFill/>
        </p:spPr>
        <p:txBody>
          <a:bodyPr wrap="square" rtlCol="0">
            <a:spAutoFit/>
          </a:bodyPr>
          <a:lstStyle/>
          <a:p>
            <a:r>
              <a:rPr lang="en-US" sz="2400" b="1" dirty="0">
                <a:solidFill>
                  <a:schemeClr val="accent3">
                    <a:lumMod val="50000"/>
                  </a:schemeClr>
                </a:solidFill>
                <a:latin typeface="Gill Sans MT" panose="020B0502020104020203" pitchFamily="34" charset="0"/>
                <a:cs typeface="Arial" panose="020B0604020202020204" pitchFamily="34" charset="0"/>
              </a:rPr>
              <a:t>Black children represent </a:t>
            </a:r>
            <a:r>
              <a:rPr lang="en-US" sz="2400" b="1" dirty="0" smtClean="0">
                <a:solidFill>
                  <a:srgbClr val="45BAC3"/>
                </a:solidFill>
                <a:latin typeface="Gill Sans MT" panose="020B0502020104020203" pitchFamily="34" charset="0"/>
                <a:cs typeface="Arial" panose="020B0604020202020204" pitchFamily="34" charset="0"/>
              </a:rPr>
              <a:t>23% </a:t>
            </a:r>
            <a:r>
              <a:rPr lang="en-US" sz="2400" b="1" dirty="0" smtClean="0">
                <a:solidFill>
                  <a:schemeClr val="accent3">
                    <a:lumMod val="50000"/>
                  </a:schemeClr>
                </a:solidFill>
                <a:latin typeface="Gill Sans MT" panose="020B0502020104020203" pitchFamily="34" charset="0"/>
                <a:cs typeface="Arial" panose="020B0604020202020204" pitchFamily="34" charset="0"/>
              </a:rPr>
              <a:t>of </a:t>
            </a:r>
            <a:r>
              <a:rPr lang="en-US" sz="2400" b="1" dirty="0" smtClean="0">
                <a:solidFill>
                  <a:schemeClr val="accent3">
                    <a:lumMod val="50000"/>
                  </a:schemeClr>
                </a:solidFill>
                <a:latin typeface="Gill Sans MT" panose="020B0502020104020203" pitchFamily="34" charset="0"/>
                <a:cs typeface="Arial" panose="020B0604020202020204" pitchFamily="34" charset="0"/>
              </a:rPr>
              <a:t>New York City’s child population </a:t>
            </a:r>
            <a:r>
              <a:rPr lang="en-US" sz="2400" b="1" dirty="0">
                <a:solidFill>
                  <a:schemeClr val="accent3">
                    <a:lumMod val="50000"/>
                  </a:schemeClr>
                </a:solidFill>
                <a:latin typeface="Gill Sans MT" panose="020B0502020104020203" pitchFamily="34" charset="0"/>
                <a:cs typeface="Arial" panose="020B0604020202020204" pitchFamily="34" charset="0"/>
              </a:rPr>
              <a:t>and </a:t>
            </a:r>
            <a:r>
              <a:rPr lang="en-US" sz="2400" b="1" dirty="0" smtClean="0">
                <a:solidFill>
                  <a:srgbClr val="45BAC3"/>
                </a:solidFill>
                <a:latin typeface="Gill Sans MT" panose="020B0502020104020203" pitchFamily="34" charset="0"/>
                <a:cs typeface="Arial" panose="020B0604020202020204" pitchFamily="34" charset="0"/>
              </a:rPr>
              <a:t>52% </a:t>
            </a:r>
            <a:r>
              <a:rPr lang="en-US" sz="2400" b="1" dirty="0">
                <a:solidFill>
                  <a:schemeClr val="accent3">
                    <a:lumMod val="50000"/>
                  </a:schemeClr>
                </a:solidFill>
                <a:latin typeface="Gill Sans MT" panose="020B0502020104020203" pitchFamily="34" charset="0"/>
                <a:cs typeface="Arial" panose="020B0604020202020204" pitchFamily="34" charset="0"/>
              </a:rPr>
              <a:t>of children </a:t>
            </a:r>
            <a:r>
              <a:rPr lang="en-US" sz="2400" b="1" dirty="0" smtClean="0">
                <a:solidFill>
                  <a:schemeClr val="accent3">
                    <a:lumMod val="50000"/>
                  </a:schemeClr>
                </a:solidFill>
                <a:latin typeface="Gill Sans MT" panose="020B0502020104020203" pitchFamily="34" charset="0"/>
                <a:cs typeface="Arial" panose="020B0604020202020204" pitchFamily="34" charset="0"/>
              </a:rPr>
              <a:t>in the </a:t>
            </a:r>
            <a:r>
              <a:rPr lang="en-US" sz="2400" b="1" dirty="0">
                <a:solidFill>
                  <a:schemeClr val="accent3">
                    <a:lumMod val="50000"/>
                  </a:schemeClr>
                </a:solidFill>
                <a:latin typeface="Gill Sans MT" panose="020B0502020104020203" pitchFamily="34" charset="0"/>
                <a:cs typeface="Arial" panose="020B0604020202020204" pitchFamily="34" charset="0"/>
              </a:rPr>
              <a:t>foster </a:t>
            </a:r>
            <a:r>
              <a:rPr lang="en-US" sz="2400" b="1" dirty="0" smtClean="0">
                <a:solidFill>
                  <a:schemeClr val="accent3">
                    <a:lumMod val="50000"/>
                  </a:schemeClr>
                </a:solidFill>
                <a:latin typeface="Gill Sans MT" panose="020B0502020104020203" pitchFamily="34" charset="0"/>
                <a:cs typeface="Arial" panose="020B0604020202020204" pitchFamily="34" charset="0"/>
              </a:rPr>
              <a:t>system. </a:t>
            </a:r>
            <a:endParaRPr lang="en-US" sz="2400" b="1" dirty="0">
              <a:solidFill>
                <a:schemeClr val="accent3">
                  <a:lumMod val="50000"/>
                </a:schemeClr>
              </a:solidFill>
              <a:latin typeface="Gill Sans MT" panose="020B0502020104020203" pitchFamily="34" charset="0"/>
              <a:cs typeface="Arial" panose="020B0604020202020204" pitchFamily="34" charset="0"/>
            </a:endParaRPr>
          </a:p>
        </p:txBody>
      </p:sp>
      <p:pic>
        <p:nvPicPr>
          <p:cNvPr id="2" name="Picture 1"/>
          <p:cNvPicPr>
            <a:picLocks noChangeAspect="1"/>
          </p:cNvPicPr>
          <p:nvPr/>
        </p:nvPicPr>
        <p:blipFill>
          <a:blip r:embed="rId2">
            <a:duotone>
              <a:schemeClr val="accent5">
                <a:shade val="45000"/>
                <a:satMod val="135000"/>
              </a:schemeClr>
              <a:prstClr val="white"/>
            </a:duotone>
          </a:blip>
          <a:stretch>
            <a:fillRect/>
          </a:stretch>
        </p:blipFill>
        <p:spPr>
          <a:xfrm>
            <a:off x="7478913" y="1402662"/>
            <a:ext cx="2580079" cy="2580079"/>
          </a:xfrm>
          <a:prstGeom prst="rect">
            <a:avLst/>
          </a:prstGeom>
        </p:spPr>
      </p:pic>
      <p:pic>
        <p:nvPicPr>
          <p:cNvPr id="5" name="Picture 4"/>
          <p:cNvPicPr>
            <a:picLocks noChangeAspect="1"/>
          </p:cNvPicPr>
          <p:nvPr/>
        </p:nvPicPr>
        <p:blipFill>
          <a:blip r:embed="rId3">
            <a:duotone>
              <a:schemeClr val="accent5">
                <a:shade val="45000"/>
                <a:satMod val="135000"/>
              </a:schemeClr>
              <a:prstClr val="white"/>
            </a:duotone>
          </a:blip>
          <a:stretch>
            <a:fillRect/>
          </a:stretch>
        </p:blipFill>
        <p:spPr>
          <a:xfrm>
            <a:off x="1561262" y="3759971"/>
            <a:ext cx="2409128" cy="2409128"/>
          </a:xfrm>
          <a:prstGeom prst="rect">
            <a:avLst/>
          </a:prstGeom>
        </p:spPr>
      </p:pic>
      <p:sp>
        <p:nvSpPr>
          <p:cNvPr id="7" name="Rectangle 6"/>
          <p:cNvSpPr/>
          <p:nvPr/>
        </p:nvSpPr>
        <p:spPr>
          <a:xfrm>
            <a:off x="185137" y="6330265"/>
            <a:ext cx="7293776" cy="369332"/>
          </a:xfrm>
          <a:prstGeom prst="rect">
            <a:avLst/>
          </a:prstGeom>
        </p:spPr>
        <p:txBody>
          <a:bodyPr wrap="square">
            <a:spAutoFit/>
          </a:bodyPr>
          <a:lstStyle/>
          <a:p>
            <a:r>
              <a:rPr lang="en-US" i="1" dirty="0">
                <a:solidFill>
                  <a:schemeClr val="accent3">
                    <a:lumMod val="50000"/>
                  </a:schemeClr>
                </a:solidFill>
                <a:latin typeface="Gill Sans MT" panose="020B0502020104020203" pitchFamily="34" charset="0"/>
                <a:cs typeface="Arial" panose="020B0604020202020204" pitchFamily="34" charset="0"/>
              </a:rPr>
              <a:t>Analysis by Children’s </a:t>
            </a:r>
            <a:r>
              <a:rPr lang="en-US" i="1" dirty="0" smtClean="0">
                <a:solidFill>
                  <a:schemeClr val="accent3">
                    <a:lumMod val="50000"/>
                  </a:schemeClr>
                </a:solidFill>
                <a:latin typeface="Gill Sans MT" panose="020B0502020104020203" pitchFamily="34" charset="0"/>
                <a:cs typeface="Arial" panose="020B0604020202020204" pitchFamily="34" charset="0"/>
              </a:rPr>
              <a:t>Rights </a:t>
            </a:r>
            <a:r>
              <a:rPr lang="en-US" i="1" dirty="0">
                <a:solidFill>
                  <a:schemeClr val="accent3">
                    <a:lumMod val="50000"/>
                  </a:schemeClr>
                </a:solidFill>
                <a:latin typeface="Gill Sans MT" panose="020B0502020104020203" pitchFamily="34" charset="0"/>
                <a:cs typeface="Arial" panose="020B0604020202020204" pitchFamily="34" charset="0"/>
              </a:rPr>
              <a:t>Advocacy &amp; Policy Department, AFCARS </a:t>
            </a:r>
            <a:r>
              <a:rPr lang="en-US" i="1" dirty="0" smtClean="0">
                <a:solidFill>
                  <a:schemeClr val="accent3">
                    <a:lumMod val="50000"/>
                  </a:schemeClr>
                </a:solidFill>
                <a:latin typeface="Gill Sans MT" panose="020B0502020104020203" pitchFamily="34" charset="0"/>
                <a:cs typeface="Arial" panose="020B0604020202020204" pitchFamily="34" charset="0"/>
              </a:rPr>
              <a:t>2021Dataset </a:t>
            </a:r>
            <a:endParaRPr lang="en-US" i="1" dirty="0">
              <a:solidFill>
                <a:schemeClr val="accent3">
                  <a:lumMod val="50000"/>
                </a:schemeClr>
              </a:solidFill>
              <a:latin typeface="Gill Sans MT" panose="020B0502020104020203" pitchFamily="34" charset="0"/>
              <a:cs typeface="Arial" panose="020B0604020202020204" pitchFamily="34" charset="0"/>
            </a:endParaRPr>
          </a:p>
        </p:txBody>
      </p:sp>
    </p:spTree>
    <p:extLst>
      <p:ext uri="{BB962C8B-B14F-4D97-AF65-F5344CB8AC3E}">
        <p14:creationId xmlns:p14="http://schemas.microsoft.com/office/powerpoint/2010/main" val="409756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2308D9-210D-A14A-BAC2-EBC8E7296DDD}"/>
              </a:ext>
            </a:extLst>
          </p:cNvPr>
          <p:cNvPicPr>
            <a:picLocks noChangeAspect="1"/>
          </p:cNvPicPr>
          <p:nvPr/>
        </p:nvPicPr>
        <p:blipFill>
          <a:blip r:embed="rId2"/>
          <a:stretch>
            <a:fillRect/>
          </a:stretch>
        </p:blipFill>
        <p:spPr>
          <a:xfrm>
            <a:off x="7709393" y="2138516"/>
            <a:ext cx="3548547" cy="4320836"/>
          </a:xfrm>
          <a:prstGeom prst="rect">
            <a:avLst/>
          </a:prstGeom>
        </p:spPr>
      </p:pic>
      <p:pic>
        <p:nvPicPr>
          <p:cNvPr id="2" name="Content Placeholder 7" descr="Graphical user interface, text, application, email&#10;&#10;Description automatically generated">
            <a:extLst>
              <a:ext uri="{FF2B5EF4-FFF2-40B4-BE49-F238E27FC236}">
                <a16:creationId xmlns:a16="http://schemas.microsoft.com/office/drawing/2014/main" id="{D598E389-8016-7E0D-5D10-226C74CFCF10}"/>
              </a:ext>
            </a:extLst>
          </p:cNvPr>
          <p:cNvPicPr>
            <a:picLocks noChangeAspect="1"/>
          </p:cNvPicPr>
          <p:nvPr/>
        </p:nvPicPr>
        <p:blipFill>
          <a:blip r:embed="rId3"/>
          <a:stretch>
            <a:fillRect/>
          </a:stretch>
        </p:blipFill>
        <p:spPr>
          <a:xfrm>
            <a:off x="1450561" y="2257841"/>
            <a:ext cx="2767477" cy="4201511"/>
          </a:xfrm>
          <a:prstGeom prst="rect">
            <a:avLst/>
          </a:prstGeom>
        </p:spPr>
      </p:pic>
      <p:sp>
        <p:nvSpPr>
          <p:cNvPr id="3" name="Rounded Rectangular Callout 2"/>
          <p:cNvSpPr/>
          <p:nvPr/>
        </p:nvSpPr>
        <p:spPr>
          <a:xfrm>
            <a:off x="749710" y="247825"/>
            <a:ext cx="10704871" cy="1335898"/>
          </a:xfrm>
          <a:prstGeom prst="wedgeRoundRectCallout">
            <a:avLst>
              <a:gd name="adj1" fmla="val 53702"/>
              <a:gd name="adj2" fmla="val -40173"/>
              <a:gd name="adj3" fmla="val 16667"/>
            </a:avLst>
          </a:prstGeom>
          <a:solidFill>
            <a:srgbClr val="B02A2A"/>
          </a:solidFill>
          <a:ln w="28575">
            <a:solidFill>
              <a:srgbClr val="B02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7" descr="A screenshot of a computer&#10;&#10;Description automatically generated with medium confidence">
            <a:extLst>
              <a:ext uri="{FF2B5EF4-FFF2-40B4-BE49-F238E27FC236}">
                <a16:creationId xmlns:a16="http://schemas.microsoft.com/office/drawing/2014/main" id="{DFF2B549-AC96-8D55-156F-9A50B2562FDF}"/>
              </a:ext>
            </a:extLst>
          </p:cNvPr>
          <p:cNvPicPr>
            <a:picLocks noGrp="1" noChangeAspect="1"/>
          </p:cNvPicPr>
          <p:nvPr>
            <p:ph sz="half" idx="1"/>
          </p:nvPr>
        </p:nvPicPr>
        <p:blipFill>
          <a:blip r:embed="rId4"/>
          <a:stretch>
            <a:fillRect/>
          </a:stretch>
        </p:blipFill>
        <p:spPr>
          <a:xfrm>
            <a:off x="4482607" y="1713208"/>
            <a:ext cx="3226786" cy="5144792"/>
          </a:xfrm>
        </p:spPr>
      </p:pic>
      <p:sp>
        <p:nvSpPr>
          <p:cNvPr id="5" name="Title 4">
            <a:extLst>
              <a:ext uri="{FF2B5EF4-FFF2-40B4-BE49-F238E27FC236}">
                <a16:creationId xmlns:a16="http://schemas.microsoft.com/office/drawing/2014/main" id="{744855B5-4E88-1E4B-B4AB-3772A7B2AC3B}"/>
              </a:ext>
            </a:extLst>
          </p:cNvPr>
          <p:cNvSpPr>
            <a:spLocks noGrp="1"/>
          </p:cNvSpPr>
          <p:nvPr>
            <p:ph type="title"/>
          </p:nvPr>
        </p:nvSpPr>
        <p:spPr/>
        <p:txBody>
          <a:bodyPr>
            <a:normAutofit fontScale="90000"/>
          </a:bodyPr>
          <a:lstStyle/>
          <a:p>
            <a:pPr algn="ctr"/>
            <a:r>
              <a:rPr lang="en-US" sz="3000" dirty="0"/>
              <a:t/>
            </a:r>
            <a:br>
              <a:rPr lang="en-US" sz="3000" dirty="0"/>
            </a:br>
            <a:r>
              <a:rPr lang="en-US" sz="3100" dirty="0">
                <a:solidFill>
                  <a:schemeClr val="bg1"/>
                </a:solidFill>
                <a:latin typeface="Gill Sans MT" panose="020B0502020104020203" pitchFamily="34" charset="0"/>
              </a:rPr>
              <a:t>“Foster care is thus quite common in the U.S., especially for historically disadvantaged racial/ethnic groups.”</a:t>
            </a:r>
            <a:r>
              <a:rPr lang="en-US" dirty="0"/>
              <a:t/>
            </a:r>
            <a:br>
              <a:rPr lang="en-US" dirty="0"/>
            </a:br>
            <a:endParaRPr lang="en-US" dirty="0"/>
          </a:p>
        </p:txBody>
      </p:sp>
    </p:spTree>
    <p:extLst>
      <p:ext uri="{BB962C8B-B14F-4D97-AF65-F5344CB8AC3E}">
        <p14:creationId xmlns:p14="http://schemas.microsoft.com/office/powerpoint/2010/main" val="1966612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
  <a:themeElements>
    <a:clrScheme name="Custom 2">
      <a:dk1>
        <a:sysClr val="windowText" lastClr="000000"/>
      </a:dk1>
      <a:lt1>
        <a:sysClr val="window" lastClr="FFFFFF"/>
      </a:lt1>
      <a:dk2>
        <a:srgbClr val="3D3D3D"/>
      </a:dk2>
      <a:lt2>
        <a:srgbClr val="EBEBEB"/>
      </a:lt2>
      <a:accent1>
        <a:srgbClr val="B02A2A"/>
      </a:accent1>
      <a:accent2>
        <a:srgbClr val="388DAE"/>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3452</TotalTime>
  <Words>1619</Words>
  <Application>Microsoft Office PowerPoint</Application>
  <PresentationFormat>Widescreen</PresentationFormat>
  <Paragraphs>168</Paragraphs>
  <Slides>31</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Calibri Light</vt:lpstr>
      <vt:lpstr>Gill Sans MT</vt:lpstr>
      <vt:lpstr>Gotham</vt:lpstr>
      <vt:lpstr>Wingdings</vt:lpstr>
      <vt:lpstr>Wingdings 2</vt:lpstr>
      <vt:lpstr>Office Theme</vt: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“Foster care is thus quite common in the U.S., especially for historically disadvantaged racial/ethnic groups.” </vt:lpstr>
      <vt:lpstr>PowerPoint Presentation</vt:lpstr>
      <vt:lpstr>PowerPoint Presentation</vt:lpstr>
      <vt:lpstr>PowerPoint Presentation</vt:lpstr>
      <vt:lpstr>PowerPoint Presentation</vt:lpstr>
      <vt:lpstr>What is  the “are you listening” Report?</vt:lpstr>
      <vt:lpstr>Why Focus on New York State?</vt:lpstr>
      <vt:lpstr>What lived experts report</vt:lpstr>
      <vt:lpstr>Youth experience a carceral environment</vt:lpstr>
      <vt:lpstr>Youth feel unsafe</vt:lpstr>
      <vt:lpstr>Youth feel lonely</vt:lpstr>
      <vt:lpstr>Youth endure lasting barriers to stability </vt:lpstr>
      <vt:lpstr>Youth endure lasting barriers  to Well-being </vt:lpstr>
      <vt:lpstr>What lived experts call for</vt:lpstr>
      <vt:lpstr>Partner with lived experts to co-design practices that lead to the elimination of congregate placements. </vt:lpstr>
      <vt:lpstr>Preserve and support families of origin. keep children at home, prevent removals,  and increase Community supports.</vt:lpstr>
      <vt:lpstr>Increase transparency and accountability around congregate practices. </vt:lpstr>
      <vt:lpstr>PowerPoint Presentation</vt:lpstr>
      <vt:lpstr>PowerPoint Presentation</vt:lpstr>
      <vt:lpstr>PowerPoint Presentation</vt:lpstr>
      <vt:lpstr>PowerPoint Presentation</vt:lpstr>
      <vt:lpstr>ABOLITION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Dorothy Roberts</dc:creator>
  <cp:lastModifiedBy>Shereen White</cp:lastModifiedBy>
  <cp:revision>102</cp:revision>
  <dcterms:created xsi:type="dcterms:W3CDTF">2021-10-28T15:40:58Z</dcterms:created>
  <dcterms:modified xsi:type="dcterms:W3CDTF">2023-05-30T21:33:57Z</dcterms:modified>
</cp:coreProperties>
</file>