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7" r:id="rId2"/>
    <p:sldId id="280" r:id="rId3"/>
    <p:sldId id="260" r:id="rId4"/>
    <p:sldId id="259" r:id="rId5"/>
    <p:sldId id="261" r:id="rId6"/>
    <p:sldId id="263" r:id="rId7"/>
    <p:sldId id="264" r:id="rId8"/>
    <p:sldId id="265" r:id="rId9"/>
    <p:sldId id="266" r:id="rId10"/>
    <p:sldId id="267" r:id="rId11"/>
    <p:sldId id="268" r:id="rId12"/>
    <p:sldId id="269" r:id="rId13"/>
    <p:sldId id="270" r:id="rId14"/>
    <p:sldId id="271" r:id="rId15"/>
    <p:sldId id="275" r:id="rId16"/>
    <p:sldId id="272" r:id="rId17"/>
    <p:sldId id="273" r:id="rId18"/>
    <p:sldId id="274" r:id="rId19"/>
    <p:sldId id="279"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11EC56-62FC-4D53-9F64-AF941DEE6E57}" v="1922" dt="2025-12-11T19:48:47.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3" d="100"/>
          <a:sy n="103" d="100"/>
        </p:scale>
        <p:origin x="91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5983BD-005E-1C5B-F83B-B5DD720969F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E3E85A-6970-398F-6604-67BD2183772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C006C60-B253-44C2-B6BE-20DD773372F7}" type="datetimeFigureOut">
              <a:rPr lang="en-US" smtClean="0"/>
              <a:t>7/9/2026</a:t>
            </a:fld>
            <a:endParaRPr lang="en-US"/>
          </a:p>
        </p:txBody>
      </p:sp>
      <p:sp>
        <p:nvSpPr>
          <p:cNvPr id="4" name="Footer Placeholder 3">
            <a:extLst>
              <a:ext uri="{FF2B5EF4-FFF2-40B4-BE49-F238E27FC236}">
                <a16:creationId xmlns:a16="http://schemas.microsoft.com/office/drawing/2014/main" id="{EC5E15E7-4336-C38F-B11E-0D26FCCC39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739FD31-1D27-1364-BF28-68CE10749F4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12BCA-FF89-4B76-81F3-F7054402FC77}" type="slidenum">
              <a:rPr lang="en-US" smtClean="0"/>
              <a:t>‹#›</a:t>
            </a:fld>
            <a:endParaRPr lang="en-US"/>
          </a:p>
        </p:txBody>
      </p:sp>
    </p:spTree>
    <p:extLst>
      <p:ext uri="{BB962C8B-B14F-4D97-AF65-F5344CB8AC3E}">
        <p14:creationId xmlns:p14="http://schemas.microsoft.com/office/powerpoint/2010/main" val="287579363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121C2A-7FE6-43B7-9643-96885577A569}" type="datetimeFigureOut">
              <a:rPr lang="en-US" smtClean="0"/>
              <a:t>7/9/2026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579CC7-A21F-426B-B1BA-6171A1BF6232}" type="slidenum">
              <a:rPr lang="en-US" smtClean="0"/>
              <a:t>‹#›</a:t>
            </a:fld>
            <a:endParaRPr lang="en-US"/>
          </a:p>
        </p:txBody>
      </p:sp>
    </p:spTree>
    <p:extLst>
      <p:ext uri="{BB962C8B-B14F-4D97-AF65-F5344CB8AC3E}">
        <p14:creationId xmlns:p14="http://schemas.microsoft.com/office/powerpoint/2010/main" val="355699506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0F1AA-0EB0-C172-F176-D4D5EF6024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9B301F8-DA11-2B7C-8976-BB94FEFB52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E912A27-E912-9F70-0910-36DD1547E935}"/>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1F6E634A-2C41-1FE5-5E6A-E2E0005F07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4F7650-D83C-566C-7C0A-60122D0C42D6}"/>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692089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28679-4AFD-5B0D-8C9B-B42C3F47A7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F222B0-B829-F70D-F962-8AF6D5C44A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460582-CD42-48F7-2B6D-E7320E4012C5}"/>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A7434CF4-A965-6022-A3F3-7A87B6CF71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8F10D7-7D7C-311F-FA42-03A9CD814FE5}"/>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3115002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9B24-36C0-0417-CE59-93F6E7B11B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318921A-B526-A04D-F5B8-F5B58109A1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6855B-AC1D-E3AE-87C8-A96559812864}"/>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2F510A43-F8C5-FA6A-857C-B2B44F2521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D9D440-1212-837F-7D66-F9E906F2F8E8}"/>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3012205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CFC1-C7B5-F077-0457-CE7954A63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1BED75-2761-70C7-25B6-5A87DCCDE8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198B282-125D-81A4-B5C2-73AEA7D880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5B233F6-A5F1-1BA5-DBB7-AE97D35CD413}"/>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6" name="Footer Placeholder 5">
            <a:extLst>
              <a:ext uri="{FF2B5EF4-FFF2-40B4-BE49-F238E27FC236}">
                <a16:creationId xmlns:a16="http://schemas.microsoft.com/office/drawing/2014/main" id="{B292DC11-12F5-90AA-AEE3-84FBE1A765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A44899-F5DF-94B7-27D2-4BE71ED78EA5}"/>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2641468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B32D9-20D8-7727-CF2F-080403E3E00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F0430DD-A1DB-DF38-0F89-08E0F9BA8A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A8AE8E-96C9-68D0-39EE-714D7B127B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4901990-F69A-4C37-BB9E-64B7F78B0D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03321D-920B-CF86-1638-D671BD7CAC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6C5AD2-AAD6-3ADA-7258-478BE3957A62}"/>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8" name="Footer Placeholder 7">
            <a:extLst>
              <a:ext uri="{FF2B5EF4-FFF2-40B4-BE49-F238E27FC236}">
                <a16:creationId xmlns:a16="http://schemas.microsoft.com/office/drawing/2014/main" id="{3A7B46E8-0EA1-FFAB-6F57-3C8DFA33E6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A0D953-8710-5DE3-EB3F-9BE1894AB55B}"/>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59734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7B877-2689-CC63-6593-B254A3E2B3A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59F98E6-AEDE-C9CF-EB69-52708D92D337}"/>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4" name="Footer Placeholder 3">
            <a:extLst>
              <a:ext uri="{FF2B5EF4-FFF2-40B4-BE49-F238E27FC236}">
                <a16:creationId xmlns:a16="http://schemas.microsoft.com/office/drawing/2014/main" id="{8C614702-6E8D-E188-CE62-63F2583217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FD267D-5A34-E68F-3699-CE4AD1B6103C}"/>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94189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404595-9A66-B75D-2367-54E3CF5409EA}"/>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3" name="Footer Placeholder 2">
            <a:extLst>
              <a:ext uri="{FF2B5EF4-FFF2-40B4-BE49-F238E27FC236}">
                <a16:creationId xmlns:a16="http://schemas.microsoft.com/office/drawing/2014/main" id="{99568879-3A3D-0FF6-5598-A504CB49CF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71E897-D1B5-21C9-BB55-C82FE19720BD}"/>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3559324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44BAA-04AB-2ECD-097D-B08FEFF05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E436E8-7FED-3AED-FD99-AD027036BA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7DE7A33-7C0C-5C01-03CF-AF7B4A306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471FC4-8333-9C4D-61E7-5357618D752F}"/>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6" name="Footer Placeholder 5">
            <a:extLst>
              <a:ext uri="{FF2B5EF4-FFF2-40B4-BE49-F238E27FC236}">
                <a16:creationId xmlns:a16="http://schemas.microsoft.com/office/drawing/2014/main" id="{10047B16-F50E-5BBA-D29C-990BFE464E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2CB990-ADCD-D030-7CC2-247AADC1F686}"/>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601561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DEEDD-B7F1-C1DD-B4E0-AB3579AC5F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0003ED-0F8F-3C0D-F7DF-49A80E3F51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B9BEAA-3008-68F7-68F0-7C1A9A29FA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FF2C2B-6A4A-93B4-4788-47EC04F1A5FC}"/>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6" name="Footer Placeholder 5">
            <a:extLst>
              <a:ext uri="{FF2B5EF4-FFF2-40B4-BE49-F238E27FC236}">
                <a16:creationId xmlns:a16="http://schemas.microsoft.com/office/drawing/2014/main" id="{EBD3ED9E-54EF-C94C-F4AA-583682E42C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D67CE1-BA68-8305-2F1D-5C8614703B70}"/>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2035698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7BAE3-C5FA-605C-9981-881C10523F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2099659-1263-A789-9F95-A4CEC6461F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FC9AFE-309B-62DA-FEFC-73EAE668F7EE}"/>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835D3D50-8BD3-D37F-9755-42E7328D77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32BC0-1E27-3BEE-024A-3522D4C52F26}"/>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226688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B8DECF-5D30-CB94-45E6-3FB6319C0C5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DF1881-523E-5800-1484-16D823E8A5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5F4978-627C-C9BA-F483-62890920A2F8}"/>
              </a:ext>
            </a:extLst>
          </p:cNvPr>
          <p:cNvSpPr>
            <a:spLocks noGrp="1"/>
          </p:cNvSpPr>
          <p:nvPr>
            <p:ph type="dt" sz="half" idx="10"/>
          </p:nvPr>
        </p:nvSpPr>
        <p:spPr/>
        <p:txBody>
          <a:body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AF793649-E2B4-6E48-8BDD-3619979069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0E00E7-C6E1-65F2-C275-F1C4D1970733}"/>
              </a:ext>
            </a:extLst>
          </p:cNvPr>
          <p:cNvSpPr>
            <a:spLocks noGrp="1"/>
          </p:cNvSpPr>
          <p:nvPr>
            <p:ph type="sldNum" sz="quarter" idx="12"/>
          </p:nvPr>
        </p:nvSpPr>
        <p:spPr/>
        <p:txBody>
          <a:bodyPr/>
          <a:lstStyle/>
          <a:p>
            <a:fld id="{7C0B3911-5D4B-4E11-B553-05115F2AA5A0}" type="slidenum">
              <a:rPr lang="en-US" smtClean="0"/>
              <a:t>‹#›</a:t>
            </a:fld>
            <a:endParaRPr lang="en-US"/>
          </a:p>
        </p:txBody>
      </p:sp>
    </p:spTree>
    <p:extLst>
      <p:ext uri="{BB962C8B-B14F-4D97-AF65-F5344CB8AC3E}">
        <p14:creationId xmlns:p14="http://schemas.microsoft.com/office/powerpoint/2010/main" val="3004364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4076AD-DD45-3F46-A484-6A97480D26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3084EC9-B273-9816-579B-00C1F738D6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E015EA-9345-D008-FB3E-2297E891CC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699A78-A7E7-4E3D-AF55-82DFCE866C3B}" type="datetimeFigureOut">
              <a:rPr lang="en-US" smtClean="0"/>
              <a:t>7/9/2026</a:t>
            </a:fld>
            <a:endParaRPr lang="en-US"/>
          </a:p>
        </p:txBody>
      </p:sp>
      <p:sp>
        <p:nvSpPr>
          <p:cNvPr id="5" name="Footer Placeholder 4">
            <a:extLst>
              <a:ext uri="{FF2B5EF4-FFF2-40B4-BE49-F238E27FC236}">
                <a16:creationId xmlns:a16="http://schemas.microsoft.com/office/drawing/2014/main" id="{E84E404E-9F33-6B0F-1101-CF84FF0056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A013BA9-03D5-728E-A200-2AC63AD520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0B3911-5D4B-4E11-B553-05115F2AA5A0}" type="slidenum">
              <a:rPr lang="en-US" smtClean="0"/>
              <a:t>‹#›</a:t>
            </a:fld>
            <a:endParaRPr lang="en-US"/>
          </a:p>
        </p:txBody>
      </p:sp>
    </p:spTree>
    <p:extLst>
      <p:ext uri="{BB962C8B-B14F-4D97-AF65-F5344CB8AC3E}">
        <p14:creationId xmlns:p14="http://schemas.microsoft.com/office/powerpoint/2010/main" val="2449073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 Id="rId5" Type="http://schemas.openxmlformats.org/officeDocument/2006/relationships/image" Target="../media/image19.jpe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1.jpeg"/><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2.png"/><Relationship Id="rId1" Type="http://schemas.openxmlformats.org/officeDocument/2006/relationships/slideLayout" Target="../slideLayouts/slideLayout1.xml"/><Relationship Id="rId5" Type="http://schemas.openxmlformats.org/officeDocument/2006/relationships/image" Target="../media/image34.jpeg"/><Relationship Id="rId4" Type="http://schemas.openxmlformats.org/officeDocument/2006/relationships/image" Target="../media/image33.jpg"/></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1.jpeg"/><Relationship Id="rId4" Type="http://schemas.openxmlformats.org/officeDocument/2006/relationships/image" Target="../media/image40.jpeg"/></Relationships>
</file>

<file path=ppt/slides/_rels/slide1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jpeg"/></Relationships>
</file>

<file path=ppt/slides/_rels/slide1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7.jpeg"/></Relationships>
</file>

<file path=ppt/slides/_rels/slide1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0.jpeg"/><Relationship Id="rId4" Type="http://schemas.openxmlformats.org/officeDocument/2006/relationships/image" Target="../media/image49.jpeg"/></Relationships>
</file>

<file path=ppt/slides/_rels/slide1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1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7.jpeg"/><Relationship Id="rId4" Type="http://schemas.openxmlformats.org/officeDocument/2006/relationships/image" Target="../media/image56.jpeg"/></Relationships>
</file>

<file path=ppt/slides/_rels/slide1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0.jpeg"/><Relationship Id="rId4" Type="http://schemas.openxmlformats.org/officeDocument/2006/relationships/image" Target="../media/image59.jpeg"/></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3.jpeg"/><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7.jpeg"/><Relationship Id="rId5" Type="http://schemas.openxmlformats.org/officeDocument/2006/relationships/image" Target="../media/image66.jpeg"/><Relationship Id="rId4" Type="http://schemas.openxmlformats.org/officeDocument/2006/relationships/image" Target="../media/image65.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AA34819-A614-F93F-D569-43156F964ABF}"/>
              </a:ext>
            </a:extLst>
          </p:cNvPr>
          <p:cNvSpPr>
            <a:spLocks noGrp="1"/>
          </p:cNvSpPr>
          <p:nvPr>
            <p:ph type="ctrTitle"/>
          </p:nvPr>
        </p:nvSpPr>
        <p:spPr>
          <a:xfrm>
            <a:off x="3080986" y="5495731"/>
            <a:ext cx="8278036" cy="958174"/>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F05FE3CE-4675-A575-25BE-EB1E0F141705}"/>
              </a:ext>
            </a:extLst>
          </p:cNvPr>
          <p:cNvSpPr>
            <a:spLocks noGrp="1"/>
          </p:cNvSpPr>
          <p:nvPr>
            <p:ph type="subTitle" idx="1"/>
          </p:nvPr>
        </p:nvSpPr>
        <p:spPr>
          <a:xfrm>
            <a:off x="1305062" y="511849"/>
            <a:ext cx="9581874" cy="4674637"/>
          </a:xfrm>
        </p:spPr>
        <p:txBody>
          <a:bodyPr anchor="ctr">
            <a:normAutofit fontScale="92500" lnSpcReduction="10000"/>
          </a:bodyPr>
          <a:lstStyle/>
          <a:p>
            <a:r>
              <a:rPr lang="en-US" i="1" dirty="0">
                <a:latin typeface="Baskerville Old Face" panose="02020602080505020303" pitchFamily="18" charset="0"/>
              </a:rPr>
              <a:t>On behalf of the Commissioner of Jurors, </a:t>
            </a:r>
            <a:r>
              <a:rPr lang="en-US" b="1" i="1" dirty="0">
                <a:latin typeface="Baskerville Old Face" panose="02020602080505020303" pitchFamily="18" charset="0"/>
              </a:rPr>
              <a:t>THANK YOU </a:t>
            </a:r>
            <a:r>
              <a:rPr lang="en-US" i="1" dirty="0">
                <a:latin typeface="Baskerville Old Face" panose="02020602080505020303" pitchFamily="18" charset="0"/>
              </a:rPr>
              <a:t>for your incredible dedication to outreach and education throughout 2025. </a:t>
            </a:r>
          </a:p>
          <a:p>
            <a:endParaRPr lang="en-US" i="1" dirty="0">
              <a:latin typeface="Baskerville Old Face" panose="02020602080505020303" pitchFamily="18" charset="0"/>
            </a:endParaRPr>
          </a:p>
          <a:p>
            <a:r>
              <a:rPr lang="en-US" i="1" dirty="0">
                <a:latin typeface="Baskerville Old Face" panose="02020602080505020303" pitchFamily="18" charset="0"/>
              </a:rPr>
              <a:t>With your help, we participated in approximately 53 events and reached over                          2000 individuals.  </a:t>
            </a:r>
          </a:p>
          <a:p>
            <a:r>
              <a:rPr lang="en-US" i="1" dirty="0">
                <a:latin typeface="Baskerville Old Face" panose="02020602080505020303" pitchFamily="18" charset="0"/>
              </a:rPr>
              <a:t> </a:t>
            </a:r>
          </a:p>
          <a:p>
            <a:r>
              <a:rPr lang="en-US" i="1" dirty="0">
                <a:latin typeface="Baskerville Old Face" panose="02020602080505020303" pitchFamily="18" charset="0"/>
              </a:rPr>
              <a:t>Here are some pictures that provide a snapshot of your engagement with                              the community. </a:t>
            </a:r>
          </a:p>
          <a:p>
            <a:r>
              <a:rPr lang="en-US" i="1" dirty="0">
                <a:latin typeface="Baskerville Old Face" panose="02020602080505020303" pitchFamily="18" charset="0"/>
              </a:rPr>
              <a:t> </a:t>
            </a:r>
          </a:p>
          <a:p>
            <a:r>
              <a:rPr lang="en-US" i="1" dirty="0">
                <a:latin typeface="Baskerville Old Face" panose="02020602080505020303" pitchFamily="18" charset="0"/>
              </a:rPr>
              <a:t>Again, thank you for the generosity of your time.</a:t>
            </a:r>
          </a:p>
          <a:p>
            <a:r>
              <a:rPr lang="en-US" i="1" dirty="0">
                <a:latin typeface="Baskerville Old Face" panose="02020602080505020303" pitchFamily="18" charset="0"/>
              </a:rPr>
              <a:t> </a:t>
            </a:r>
          </a:p>
          <a:p>
            <a:r>
              <a:rPr lang="en-US" i="1" dirty="0">
                <a:latin typeface="Baskerville Old Face" panose="02020602080505020303" pitchFamily="18" charset="0"/>
              </a:rPr>
              <a:t>See you all in 2026! </a:t>
            </a:r>
          </a:p>
          <a:p>
            <a:endParaRPr lang="en-US" sz="1700" dirty="0"/>
          </a:p>
        </p:txBody>
      </p:sp>
      <p:grpSp>
        <p:nvGrpSpPr>
          <p:cNvPr id="14" name="Group 13">
            <a:extLst>
              <a:ext uri="{FF2B5EF4-FFF2-40B4-BE49-F238E27FC236}">
                <a16:creationId xmlns:a16="http://schemas.microsoft.com/office/drawing/2014/main" id="{4FAA5DCB-E796-5631-BEDF-C3538DF184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186489"/>
            <a:ext cx="12192000" cy="123364"/>
            <a:chOff x="1" y="6737460"/>
            <a:chExt cx="12192000" cy="123364"/>
          </a:xfrm>
        </p:grpSpPr>
        <p:sp>
          <p:nvSpPr>
            <p:cNvPr id="15" name="Rectangle 14">
              <a:extLst>
                <a:ext uri="{FF2B5EF4-FFF2-40B4-BE49-F238E27FC236}">
                  <a16:creationId xmlns:a16="http://schemas.microsoft.com/office/drawing/2014/main" id="{7D0E53FB-E9D7-2C90-1C0C-D8E0FA5DB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AE1BA7-C690-2F30-65D6-3759194F2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Picture 22" descr="Logo&#10;&#10;AI-generated content may be incorrect.">
            <a:extLst>
              <a:ext uri="{FF2B5EF4-FFF2-40B4-BE49-F238E27FC236}">
                <a16:creationId xmlns:a16="http://schemas.microsoft.com/office/drawing/2014/main" id="{FAEA19A4-D86F-C992-2DEB-C7870088F7F9}"/>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984154" y="5419296"/>
            <a:ext cx="1375825" cy="1380019"/>
          </a:xfrm>
          <a:prstGeom prst="rect">
            <a:avLst/>
          </a:prstGeom>
        </p:spPr>
      </p:pic>
    </p:spTree>
    <p:extLst>
      <p:ext uri="{BB962C8B-B14F-4D97-AF65-F5344CB8AC3E}">
        <p14:creationId xmlns:p14="http://schemas.microsoft.com/office/powerpoint/2010/main" val="190492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700"/>
                                        <p:tgtEl>
                                          <p:spTgt spid="3">
                                            <p:txEl>
                                              <p:pRg st="3" end="3"/>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700"/>
                                        <p:tgtEl>
                                          <p:spTgt spid="3">
                                            <p:txEl>
                                              <p:pRg st="4" end="4"/>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700"/>
                                        <p:tgtEl>
                                          <p:spTgt spid="3">
                                            <p:txEl>
                                              <p:pRg st="5" end="5"/>
                                            </p:txEl>
                                          </p:spTgt>
                                        </p:tgtEl>
                                      </p:cBhvr>
                                    </p:animEffect>
                                  </p:childTnLst>
                                </p:cTn>
                              </p:par>
                              <p:par>
                                <p:cTn id="20" presetID="10" presetClass="entr" presetSubtype="0" fill="hold" grpId="0" nodeType="withEffect">
                                  <p:stCondLst>
                                    <p:cond delay="1500"/>
                                  </p:stCondLst>
                                  <p:iterate>
                                    <p:tmPct val="10000"/>
                                  </p:iterate>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700"/>
                                        <p:tgtEl>
                                          <p:spTgt spid="3">
                                            <p:txEl>
                                              <p:pRg st="6" end="6"/>
                                            </p:txEl>
                                          </p:spTgt>
                                        </p:tgtEl>
                                      </p:cBhvr>
                                    </p:animEffect>
                                  </p:childTnLst>
                                </p:cTn>
                              </p:par>
                              <p:par>
                                <p:cTn id="23" presetID="10" presetClass="entr" presetSubtype="0" fill="hold" grpId="0" nodeType="withEffect">
                                  <p:stCondLst>
                                    <p:cond delay="1500"/>
                                  </p:stCondLst>
                                  <p:iterate>
                                    <p:tmPct val="10000"/>
                                  </p:iterate>
                                  <p:childTnLst>
                                    <p:set>
                                      <p:cBhvr>
                                        <p:cTn id="24" dur="1" fill="hold">
                                          <p:stCondLst>
                                            <p:cond delay="0"/>
                                          </p:stCondLst>
                                        </p:cTn>
                                        <p:tgtEl>
                                          <p:spTgt spid="3">
                                            <p:txEl>
                                              <p:pRg st="7" end="7"/>
                                            </p:txEl>
                                          </p:spTgt>
                                        </p:tgtEl>
                                        <p:attrNameLst>
                                          <p:attrName>style.visibility</p:attrName>
                                        </p:attrNameLst>
                                      </p:cBhvr>
                                      <p:to>
                                        <p:strVal val="visible"/>
                                      </p:to>
                                    </p:set>
                                    <p:animEffect transition="in" filter="fade">
                                      <p:cBhvr>
                                        <p:cTn id="25" dur="700"/>
                                        <p:tgtEl>
                                          <p:spTgt spid="3">
                                            <p:txEl>
                                              <p:pRg st="7" end="7"/>
                                            </p:txEl>
                                          </p:spTgt>
                                        </p:tgtEl>
                                      </p:cBhvr>
                                    </p:animEffect>
                                  </p:childTnLst>
                                </p:cTn>
                              </p:par>
                              <p:par>
                                <p:cTn id="26" presetID="10" presetClass="entr" presetSubtype="0" fill="hold" grpId="0" nodeType="withEffect">
                                  <p:stCondLst>
                                    <p:cond delay="1500"/>
                                  </p:stCondLst>
                                  <p:iterate>
                                    <p:tmPct val="10000"/>
                                  </p:iterate>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7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721D7156-C76B-B395-66B6-C869A1D29FA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0947AF0-26A8-768E-1E20-E4B29D569A1E}"/>
              </a:ext>
            </a:extLst>
          </p:cNvPr>
          <p:cNvSpPr>
            <a:spLocks noGrp="1"/>
          </p:cNvSpPr>
          <p:nvPr>
            <p:ph type="ctrTitle" idx="4294967295"/>
          </p:nvPr>
        </p:nvSpPr>
        <p:spPr>
          <a:xfrm>
            <a:off x="3360763" y="5623884"/>
            <a:ext cx="8277225" cy="957263"/>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52DD6473-D2CB-F52A-2990-C3DA4A821483}"/>
              </a:ext>
            </a:extLst>
          </p:cNvPr>
          <p:cNvSpPr>
            <a:spLocks noGrp="1"/>
          </p:cNvSpPr>
          <p:nvPr>
            <p:ph type="subTitle" idx="4294967295"/>
          </p:nvPr>
        </p:nvSpPr>
        <p:spPr>
          <a:xfrm>
            <a:off x="3806672" y="4214572"/>
            <a:ext cx="6951523" cy="1337027"/>
          </a:xfrm>
        </p:spPr>
        <p:txBody>
          <a:bodyPr anchor="ctr">
            <a:normAutofit/>
          </a:bodyPr>
          <a:lstStyle/>
          <a:p>
            <a:pPr marL="0" indent="0" algn="ctr">
              <a:buNone/>
            </a:pPr>
            <a:r>
              <a:rPr lang="en-US" sz="1700" dirty="0"/>
              <a:t>As an Alumnus, Judge Joseph Lorigo joined us to speak with students at St. Francis High School on 4/22/2025. </a:t>
            </a:r>
          </a:p>
          <a:p>
            <a:pPr marL="0" indent="0" algn="ctr">
              <a:buNone/>
            </a:pPr>
            <a:r>
              <a:rPr lang="en-US" sz="1700" dirty="0"/>
              <a:t>Judge Erin Hart, Dr. Christine Farrow and Alumna Mary Struebel spoke with students at Mount Mercy Academy on 4/23/2025.</a:t>
            </a:r>
          </a:p>
        </p:txBody>
      </p:sp>
      <p:pic>
        <p:nvPicPr>
          <p:cNvPr id="8" name="Picture 7" descr="A group of people posing for a photo&#10;&#10;AI-generated content may be incorrect.">
            <a:extLst>
              <a:ext uri="{FF2B5EF4-FFF2-40B4-BE49-F238E27FC236}">
                <a16:creationId xmlns:a16="http://schemas.microsoft.com/office/drawing/2014/main" id="{A7324F0C-ADE1-CF35-61E9-18636A23E8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134897" y="775391"/>
            <a:ext cx="3685595" cy="2764196"/>
          </a:xfrm>
          <a:prstGeom prst="rect">
            <a:avLst/>
          </a:prstGeom>
          <a:ln>
            <a:noFill/>
          </a:ln>
          <a:effectLst>
            <a:softEdge rad="112500"/>
          </a:effectLst>
        </p:spPr>
      </p:pic>
      <p:pic>
        <p:nvPicPr>
          <p:cNvPr id="11" name="Picture 10" descr="A group of women sitting at a table&#10;&#10;AI-generated content may be incorrect.">
            <a:extLst>
              <a:ext uri="{FF2B5EF4-FFF2-40B4-BE49-F238E27FC236}">
                <a16:creationId xmlns:a16="http://schemas.microsoft.com/office/drawing/2014/main" id="{1410CDE3-8014-6C8B-3EF6-0A33F81CD5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0544" y="574325"/>
            <a:ext cx="2670912" cy="31849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 name="Picture 19" descr="A group of people posing for the camera&#10;&#10;AI-generated content may be incorrect.">
            <a:extLst>
              <a:ext uri="{FF2B5EF4-FFF2-40B4-BE49-F238E27FC236}">
                <a16:creationId xmlns:a16="http://schemas.microsoft.com/office/drawing/2014/main" id="{5E6AAD71-5051-753C-9DDB-B8BEFDEBD4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48866" y="760193"/>
            <a:ext cx="3866718" cy="2900039"/>
          </a:xfrm>
          <a:prstGeom prst="rect">
            <a:avLst/>
          </a:prstGeom>
          <a:ln>
            <a:noFill/>
          </a:ln>
          <a:effectLst>
            <a:softEdge rad="112500"/>
          </a:effectLst>
        </p:spPr>
      </p:pic>
      <p:pic>
        <p:nvPicPr>
          <p:cNvPr id="23" name="Picture 22" descr="Logo&#10;&#10;AI-generated content may be incorrect.">
            <a:extLst>
              <a:ext uri="{FF2B5EF4-FFF2-40B4-BE49-F238E27FC236}">
                <a16:creationId xmlns:a16="http://schemas.microsoft.com/office/drawing/2014/main" id="{32109E0B-C951-B51E-7317-DE558D4C6AAA}"/>
              </a:ext>
            </a:extLst>
          </p:cNvPr>
          <p:cNvPicPr>
            <a:picLocks noChangeAspect="1"/>
          </p:cNvPicPr>
          <p:nvPr/>
        </p:nvPicPr>
        <p:blipFill>
          <a:blip r:embed="rId5">
            <a:extLst>
              <a:ext uri="{28A0092B-C50C-407E-A947-70E740481C1C}">
                <a14:useLocalDpi xmlns:a14="http://schemas.microsoft.com/office/drawing/2010/main" val="0"/>
              </a:ext>
            </a:extLst>
          </a:blip>
          <a:srcRect l="30209" r="35977" b="41637"/>
          <a:stretch/>
        </p:blipFill>
        <p:spPr>
          <a:xfrm>
            <a:off x="832206" y="4883086"/>
            <a:ext cx="1761570" cy="1766940"/>
          </a:xfrm>
          <a:prstGeom prst="rect">
            <a:avLst/>
          </a:prstGeom>
        </p:spPr>
      </p:pic>
    </p:spTree>
    <p:extLst>
      <p:ext uri="{BB962C8B-B14F-4D97-AF65-F5344CB8AC3E}">
        <p14:creationId xmlns:p14="http://schemas.microsoft.com/office/powerpoint/2010/main" val="1407048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7CD6169-2E9A-EADF-9086-BF13EAA05E0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BAC1011-6D96-D14B-9CCD-AD7CEB30860C}"/>
              </a:ext>
            </a:extLst>
          </p:cNvPr>
          <p:cNvSpPr>
            <a:spLocks noGrp="1"/>
          </p:cNvSpPr>
          <p:nvPr>
            <p:ph type="ctrTitle"/>
          </p:nvPr>
        </p:nvSpPr>
        <p:spPr>
          <a:xfrm>
            <a:off x="2956690" y="5456313"/>
            <a:ext cx="8160790" cy="1183314"/>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6E650230-D82B-3498-55DC-2FE44D065E6A}"/>
              </a:ext>
            </a:extLst>
          </p:cNvPr>
          <p:cNvSpPr>
            <a:spLocks noGrp="1"/>
          </p:cNvSpPr>
          <p:nvPr>
            <p:ph type="subTitle" idx="1"/>
          </p:nvPr>
        </p:nvSpPr>
        <p:spPr>
          <a:xfrm>
            <a:off x="3413891" y="4115817"/>
            <a:ext cx="7624224" cy="1485957"/>
          </a:xfrm>
        </p:spPr>
        <p:txBody>
          <a:bodyPr anchor="ctr">
            <a:normAutofit/>
          </a:bodyPr>
          <a:lstStyle/>
          <a:p>
            <a:r>
              <a:rPr lang="en-US" sz="1700" dirty="0"/>
              <a:t>Judge Susan Eagan and ADA Natalie Lesh joined us at Orchard Park High School on 4/25/2025. </a:t>
            </a:r>
          </a:p>
          <a:p>
            <a:r>
              <a:rPr lang="en-US" sz="1700" dirty="0"/>
              <a:t>Judge John Licata, Judge Deborah Chimes and ADA Justin Caldwell shared their insight with students at Bishop Timon/St. Jude High School on 4/29/2025.</a:t>
            </a:r>
          </a:p>
        </p:txBody>
      </p:sp>
      <p:pic>
        <p:nvPicPr>
          <p:cNvPr id="5" name="Picture 4" descr="A group of people posing for a photo&#10;&#10;AI-generated content may be incorrect.">
            <a:extLst>
              <a:ext uri="{FF2B5EF4-FFF2-40B4-BE49-F238E27FC236}">
                <a16:creationId xmlns:a16="http://schemas.microsoft.com/office/drawing/2014/main" id="{DD9A0722-828D-0633-69EB-D25694DF645F}"/>
              </a:ext>
            </a:extLst>
          </p:cNvPr>
          <p:cNvPicPr>
            <a:picLocks noChangeAspect="1"/>
          </p:cNvPicPr>
          <p:nvPr/>
        </p:nvPicPr>
        <p:blipFill>
          <a:blip r:embed="rId2">
            <a:extLst>
              <a:ext uri="{28A0092B-C50C-407E-A947-70E740481C1C}">
                <a14:useLocalDpi xmlns:a14="http://schemas.microsoft.com/office/drawing/2010/main" val="0"/>
              </a:ext>
            </a:extLst>
          </a:blip>
          <a:srcRect l="15436" t="15682" r="8306" b="1432"/>
          <a:stretch/>
        </p:blipFill>
        <p:spPr>
          <a:xfrm>
            <a:off x="589167" y="810030"/>
            <a:ext cx="3668358" cy="299037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descr="A picture containing person&#10;&#10;AI-generated content may be incorrect.">
            <a:extLst>
              <a:ext uri="{FF2B5EF4-FFF2-40B4-BE49-F238E27FC236}">
                <a16:creationId xmlns:a16="http://schemas.microsoft.com/office/drawing/2014/main" id="{C5118CE7-8F9B-4E0A-0A69-5DF2264418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7732451" y="853826"/>
            <a:ext cx="3870381" cy="2902786"/>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group of people sitting together&#10;&#10;AI-generated content may be incorrect.">
            <a:extLst>
              <a:ext uri="{FF2B5EF4-FFF2-40B4-BE49-F238E27FC236}">
                <a16:creationId xmlns:a16="http://schemas.microsoft.com/office/drawing/2014/main" id="{9E47EDF7-821B-C655-1401-6E774FF47B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6490" y="583311"/>
            <a:ext cx="2296995" cy="3443813"/>
          </a:xfrm>
          <a:prstGeom prst="rect">
            <a:avLst/>
          </a:prstGeom>
          <a:ln>
            <a:noFill/>
          </a:ln>
          <a:effectLst>
            <a:softEdge rad="112500"/>
          </a:effectLst>
        </p:spPr>
      </p:pic>
      <p:pic>
        <p:nvPicPr>
          <p:cNvPr id="17" name="Picture 16" descr="Logo&#10;&#10;AI-generated content may be incorrect.">
            <a:extLst>
              <a:ext uri="{FF2B5EF4-FFF2-40B4-BE49-F238E27FC236}">
                <a16:creationId xmlns:a16="http://schemas.microsoft.com/office/drawing/2014/main" id="{85E7BAFA-9590-C6A1-C5A3-DB8D1743B1B1}"/>
              </a:ext>
            </a:extLst>
          </p:cNvPr>
          <p:cNvPicPr>
            <a:picLocks noChangeAspect="1"/>
          </p:cNvPicPr>
          <p:nvPr/>
        </p:nvPicPr>
        <p:blipFill>
          <a:blip r:embed="rId5">
            <a:extLst>
              <a:ext uri="{28A0092B-C50C-407E-A947-70E740481C1C}">
                <a14:useLocalDpi xmlns:a14="http://schemas.microsoft.com/office/drawing/2010/main" val="0"/>
              </a:ext>
            </a:extLst>
          </a:blip>
          <a:srcRect l="30209" r="35977" b="41637"/>
          <a:stretch/>
        </p:blipFill>
        <p:spPr>
          <a:xfrm>
            <a:off x="589167" y="4858796"/>
            <a:ext cx="1786703" cy="1792150"/>
          </a:xfrm>
          <a:prstGeom prst="rect">
            <a:avLst/>
          </a:prstGeom>
        </p:spPr>
      </p:pic>
    </p:spTree>
    <p:extLst>
      <p:ext uri="{BB962C8B-B14F-4D97-AF65-F5344CB8AC3E}">
        <p14:creationId xmlns:p14="http://schemas.microsoft.com/office/powerpoint/2010/main" val="12143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BCCEED93-5173-FB97-9A27-A83BBFD653A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8AD2C94-B756-714B-1F6E-A2D4DBDF0334}"/>
              </a:ext>
            </a:extLst>
          </p:cNvPr>
          <p:cNvSpPr>
            <a:spLocks noGrp="1"/>
          </p:cNvSpPr>
          <p:nvPr>
            <p:ph type="ctrTitle"/>
          </p:nvPr>
        </p:nvSpPr>
        <p:spPr>
          <a:xfrm>
            <a:off x="3372742" y="5448183"/>
            <a:ext cx="8358171" cy="1314729"/>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8AB3C2A0-B4E1-9344-507F-4C2E39672CEE}"/>
              </a:ext>
            </a:extLst>
          </p:cNvPr>
          <p:cNvSpPr>
            <a:spLocks noGrp="1"/>
          </p:cNvSpPr>
          <p:nvPr>
            <p:ph type="subTitle" idx="1"/>
          </p:nvPr>
        </p:nvSpPr>
        <p:spPr>
          <a:xfrm>
            <a:off x="3448459" y="4170930"/>
            <a:ext cx="8282454" cy="1792150"/>
          </a:xfrm>
        </p:spPr>
        <p:txBody>
          <a:bodyPr anchor="ctr">
            <a:normAutofit/>
          </a:bodyPr>
          <a:lstStyle/>
          <a:p>
            <a:r>
              <a:rPr lang="en-US" sz="1700" dirty="0"/>
              <a:t>On 4/28/2025, Judge John DelMonte and Judge Kara Buscaglia shared their viewpoint during a full day of presentations to students at Grand Island High School.</a:t>
            </a:r>
          </a:p>
        </p:txBody>
      </p:sp>
      <p:pic>
        <p:nvPicPr>
          <p:cNvPr id="6" name="Picture 5" descr="A picture containing text&#10;&#10;AI-generated content may be incorrect.">
            <a:extLst>
              <a:ext uri="{FF2B5EF4-FFF2-40B4-BE49-F238E27FC236}">
                <a16:creationId xmlns:a16="http://schemas.microsoft.com/office/drawing/2014/main" id="{24892DF8-3D60-EE0C-4001-F0AC2D76973D}"/>
              </a:ext>
            </a:extLst>
          </p:cNvPr>
          <p:cNvPicPr>
            <a:picLocks noChangeAspect="1"/>
          </p:cNvPicPr>
          <p:nvPr/>
        </p:nvPicPr>
        <p:blipFill>
          <a:blip r:embed="rId2">
            <a:extLst>
              <a:ext uri="{28A0092B-C50C-407E-A947-70E740481C1C}">
                <a14:useLocalDpi xmlns:a14="http://schemas.microsoft.com/office/drawing/2010/main" val="0"/>
              </a:ext>
            </a:extLst>
          </a:blip>
          <a:srcRect l="23356" r="9866"/>
          <a:stretch/>
        </p:blipFill>
        <p:spPr>
          <a:xfrm rot="10800000">
            <a:off x="575799" y="762902"/>
            <a:ext cx="2631232" cy="29552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descr="A picture containing text&#10;&#10;AI-generated content may be incorrect.">
            <a:extLst>
              <a:ext uri="{FF2B5EF4-FFF2-40B4-BE49-F238E27FC236}">
                <a16:creationId xmlns:a16="http://schemas.microsoft.com/office/drawing/2014/main" id="{3C2521B8-8110-84A8-33C7-30F6481EC284}"/>
              </a:ext>
            </a:extLst>
          </p:cNvPr>
          <p:cNvPicPr>
            <a:picLocks noChangeAspect="1"/>
          </p:cNvPicPr>
          <p:nvPr/>
        </p:nvPicPr>
        <p:blipFill>
          <a:blip r:embed="rId3">
            <a:extLst>
              <a:ext uri="{28A0092B-C50C-407E-A947-70E740481C1C}">
                <a14:useLocalDpi xmlns:a14="http://schemas.microsoft.com/office/drawing/2010/main" val="0"/>
              </a:ext>
            </a:extLst>
          </a:blip>
          <a:srcRect l="14138" r="15670"/>
          <a:stretch/>
        </p:blipFill>
        <p:spPr>
          <a:xfrm rot="10800000">
            <a:off x="3956761" y="465851"/>
            <a:ext cx="3255694" cy="3478682"/>
          </a:xfrm>
          <a:prstGeom prst="ellipse">
            <a:avLst/>
          </a:prstGeom>
          <a:ln>
            <a:noFill/>
          </a:ln>
          <a:effectLst>
            <a:softEdge rad="112500"/>
          </a:effectLst>
        </p:spPr>
      </p:pic>
      <p:pic>
        <p:nvPicPr>
          <p:cNvPr id="13" name="Picture 12" descr="A group of people posing for a photo&#10;&#10;AI-generated content may be incorrect.">
            <a:extLst>
              <a:ext uri="{FF2B5EF4-FFF2-40B4-BE49-F238E27FC236}">
                <a16:creationId xmlns:a16="http://schemas.microsoft.com/office/drawing/2014/main" id="{65836DEE-CF12-49BB-7262-586204EFE1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2185" y="977623"/>
            <a:ext cx="3654016" cy="27405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4" descr="Logo&#10;&#10;AI-generated content may be incorrect.">
            <a:extLst>
              <a:ext uri="{FF2B5EF4-FFF2-40B4-BE49-F238E27FC236}">
                <a16:creationId xmlns:a16="http://schemas.microsoft.com/office/drawing/2014/main" id="{E487FB2F-F784-7F16-9F6E-D2DA5DA8550C}"/>
              </a:ext>
            </a:extLst>
          </p:cNvPr>
          <p:cNvPicPr>
            <a:picLocks noChangeAspect="1"/>
          </p:cNvPicPr>
          <p:nvPr/>
        </p:nvPicPr>
        <p:blipFill>
          <a:blip r:embed="rId5">
            <a:extLst>
              <a:ext uri="{28A0092B-C50C-407E-A947-70E740481C1C}">
                <a14:useLocalDpi xmlns:a14="http://schemas.microsoft.com/office/drawing/2010/main" val="0"/>
              </a:ext>
            </a:extLst>
          </a:blip>
          <a:srcRect l="30209" r="35977" b="41637"/>
          <a:stretch/>
        </p:blipFill>
        <p:spPr>
          <a:xfrm>
            <a:off x="766230" y="4845578"/>
            <a:ext cx="1786703" cy="1792150"/>
          </a:xfrm>
          <a:prstGeom prst="rect">
            <a:avLst/>
          </a:prstGeom>
        </p:spPr>
      </p:pic>
    </p:spTree>
    <p:extLst>
      <p:ext uri="{BB962C8B-B14F-4D97-AF65-F5344CB8AC3E}">
        <p14:creationId xmlns:p14="http://schemas.microsoft.com/office/powerpoint/2010/main" val="716040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FAE61B3-074B-DA2D-F103-348946212B9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41B04C8-465F-37B8-AA6B-5377643572CA}"/>
              </a:ext>
            </a:extLst>
          </p:cNvPr>
          <p:cNvSpPr>
            <a:spLocks noGrp="1"/>
          </p:cNvSpPr>
          <p:nvPr>
            <p:ph type="ctrTitle"/>
          </p:nvPr>
        </p:nvSpPr>
        <p:spPr>
          <a:xfrm>
            <a:off x="3155142" y="5627489"/>
            <a:ext cx="8170649" cy="1340404"/>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73B2B88E-5D51-05D5-D714-85B52BF96087}"/>
              </a:ext>
            </a:extLst>
          </p:cNvPr>
          <p:cNvSpPr>
            <a:spLocks noGrp="1"/>
          </p:cNvSpPr>
          <p:nvPr>
            <p:ph type="subTitle" idx="1"/>
          </p:nvPr>
        </p:nvSpPr>
        <p:spPr>
          <a:xfrm>
            <a:off x="3282089" y="3428999"/>
            <a:ext cx="7392131" cy="2365960"/>
          </a:xfrm>
        </p:spPr>
        <p:txBody>
          <a:bodyPr anchor="ctr">
            <a:normAutofit lnSpcReduction="10000"/>
          </a:bodyPr>
          <a:lstStyle/>
          <a:p>
            <a:r>
              <a:rPr lang="en-US" sz="1700" dirty="0"/>
              <a:t>Judge Deborah Chimes and Principal Law Clerk </a:t>
            </a:r>
            <a:r>
              <a:rPr lang="pl-PL" sz="1700" dirty="0"/>
              <a:t>Matthew Szalkowski</a:t>
            </a:r>
            <a:r>
              <a:rPr lang="en-US" sz="1700" dirty="0"/>
              <a:t> joined us on 4/30/2025 at Frontier High School, where Matt graduated from high school, to speak with students about jury service. </a:t>
            </a:r>
          </a:p>
          <a:p>
            <a:r>
              <a:rPr lang="en-US" sz="1700" dirty="0"/>
              <a:t>Administrative Judge Amy Martoche returned to speak to students at her Alma Mater, Buffalo Seminary along with Judge Suzanne Maxwell-Barnes and Judge Erin Hart on 5/2/2025. </a:t>
            </a:r>
          </a:p>
          <a:p>
            <a:r>
              <a:rPr lang="en-US" sz="1700" dirty="0"/>
              <a:t>Judge Daniel Furlong (Retired and Alumnus), Dr. Christine Farrow, ADA Natalie Lesh and Mary Struebel spoke with students at West Seneca East High School on 5/2/2025 and 5/5/2025. </a:t>
            </a:r>
          </a:p>
        </p:txBody>
      </p:sp>
      <p:pic>
        <p:nvPicPr>
          <p:cNvPr id="6" name="Picture 5" descr="Logo&#10;&#10;AI-generated content may be incorrect.">
            <a:extLst>
              <a:ext uri="{FF2B5EF4-FFF2-40B4-BE49-F238E27FC236}">
                <a16:creationId xmlns:a16="http://schemas.microsoft.com/office/drawing/2014/main" id="{61A7A3C9-9770-ED22-079E-943204B1ECD0}"/>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714274" y="4835651"/>
            <a:ext cx="1786703" cy="1792150"/>
          </a:xfrm>
          <a:prstGeom prst="rect">
            <a:avLst/>
          </a:prstGeom>
        </p:spPr>
      </p:pic>
      <p:pic>
        <p:nvPicPr>
          <p:cNvPr id="8" name="Picture 7" descr="A group of people posing for a photo&#10;&#10;AI-generated content may be incorrect.">
            <a:extLst>
              <a:ext uri="{FF2B5EF4-FFF2-40B4-BE49-F238E27FC236}">
                <a16:creationId xmlns:a16="http://schemas.microsoft.com/office/drawing/2014/main" id="{A631A411-268D-9DC0-E834-64A5A80148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843" y="645819"/>
            <a:ext cx="3154614" cy="2365960"/>
          </a:xfrm>
          <a:prstGeom prst="snip2DiagRect">
            <a:avLst/>
          </a:prstGeom>
          <a:solidFill>
            <a:srgbClr val="FFFFFF">
              <a:shade val="85000"/>
            </a:srgbClr>
          </a:solidFill>
          <a:ln w="88900" cap="sq">
            <a:no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922A6336-5579-0343-B950-89C0E8702E55}"/>
              </a:ext>
            </a:extLst>
          </p:cNvPr>
          <p:cNvPicPr>
            <a:picLocks noChangeAspect="1"/>
          </p:cNvPicPr>
          <p:nvPr/>
        </p:nvPicPr>
        <p:blipFill>
          <a:blip r:embed="rId4">
            <a:extLst>
              <a:ext uri="{28A0092B-C50C-407E-A947-70E740481C1C}">
                <a14:useLocalDpi xmlns:a14="http://schemas.microsoft.com/office/drawing/2010/main" val="0"/>
              </a:ext>
            </a:extLst>
          </a:blip>
          <a:srcRect l="36706" r="9647"/>
          <a:stretch/>
        </p:blipFill>
        <p:spPr>
          <a:xfrm rot="5400000">
            <a:off x="4913019" y="174963"/>
            <a:ext cx="2365962" cy="3307674"/>
          </a:xfrm>
          <a:prstGeom prst="rect">
            <a:avLst/>
          </a:prstGeom>
          <a:ln>
            <a:noFill/>
          </a:ln>
          <a:effectLst>
            <a:softEdge rad="112500"/>
          </a:effectLst>
        </p:spPr>
      </p:pic>
      <p:pic>
        <p:nvPicPr>
          <p:cNvPr id="13" name="Picture 12" descr="A picture containing text, person, posing, several&#10;&#10;AI-generated content may be incorrect.">
            <a:extLst>
              <a:ext uri="{FF2B5EF4-FFF2-40B4-BE49-F238E27FC236}">
                <a16:creationId xmlns:a16="http://schemas.microsoft.com/office/drawing/2014/main" id="{B3CB86C4-3316-278A-4ECE-9941148DD1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8458544" y="645819"/>
            <a:ext cx="3154613" cy="2365960"/>
          </a:xfrm>
          <a:prstGeom prst="snip2DiagRect">
            <a:avLst/>
          </a:prstGeom>
          <a:solidFill>
            <a:srgbClr val="FFFFFF">
              <a:shade val="85000"/>
            </a:srgbClr>
          </a:solidFill>
          <a:ln w="88900" cap="sq">
            <a:no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5810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E3E2B16-3D33-F596-1358-B3347A6E678E}"/>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3A627AC-C779-1322-4D3C-8AD1705278E9}"/>
              </a:ext>
            </a:extLst>
          </p:cNvPr>
          <p:cNvSpPr>
            <a:spLocks noGrp="1"/>
          </p:cNvSpPr>
          <p:nvPr>
            <p:ph type="ctrTitle"/>
          </p:nvPr>
        </p:nvSpPr>
        <p:spPr>
          <a:xfrm>
            <a:off x="3606703" y="5120117"/>
            <a:ext cx="8116110" cy="1410587"/>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2FAE155C-0F07-686F-BF4C-227D04AC2346}"/>
              </a:ext>
            </a:extLst>
          </p:cNvPr>
          <p:cNvSpPr>
            <a:spLocks noGrp="1"/>
          </p:cNvSpPr>
          <p:nvPr>
            <p:ph type="subTitle" idx="1"/>
          </p:nvPr>
        </p:nvSpPr>
        <p:spPr>
          <a:xfrm>
            <a:off x="3739059" y="3148009"/>
            <a:ext cx="7810441" cy="2319730"/>
          </a:xfrm>
        </p:spPr>
        <p:txBody>
          <a:bodyPr anchor="ctr">
            <a:normAutofit/>
          </a:bodyPr>
          <a:lstStyle/>
          <a:p>
            <a:r>
              <a:rPr lang="en-US" sz="1700" dirty="0"/>
              <a:t>Members of the Jury Diversification Committee, Judge Susan Eagan, ADA Jerry Marti, Erie County COJ Dr. Christine Farrow, Niagara County COJ Christopher Pannozzo, Former U.S Attorney for the Western District of New York Trini Ross, Linwood Roberts, Esq. and Mary Struebel attended the Buffalo Black Caucus at Canisius University on 5/10/2025.</a:t>
            </a:r>
          </a:p>
        </p:txBody>
      </p:sp>
      <p:pic>
        <p:nvPicPr>
          <p:cNvPr id="6" name="Picture 5" descr="Logo&#10;&#10;AI-generated content may be incorrect.">
            <a:extLst>
              <a:ext uri="{FF2B5EF4-FFF2-40B4-BE49-F238E27FC236}">
                <a16:creationId xmlns:a16="http://schemas.microsoft.com/office/drawing/2014/main" id="{AA65762E-95F5-34E1-6F9A-C1BF71CC394F}"/>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922050" y="4467967"/>
            <a:ext cx="1786703" cy="1792150"/>
          </a:xfrm>
          <a:prstGeom prst="rect">
            <a:avLst/>
          </a:prstGeom>
        </p:spPr>
      </p:pic>
      <p:pic>
        <p:nvPicPr>
          <p:cNvPr id="10" name="Picture 9" descr="A group of people sitting in chairs&#10;&#10;AI-generated content may be incorrect.">
            <a:extLst>
              <a:ext uri="{FF2B5EF4-FFF2-40B4-BE49-F238E27FC236}">
                <a16:creationId xmlns:a16="http://schemas.microsoft.com/office/drawing/2014/main" id="{FDC10651-8520-E2DD-3FA7-2E58A0759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2068" y="597879"/>
            <a:ext cx="2936033" cy="2202025"/>
          </a:xfrm>
          <a:prstGeom prst="rect">
            <a:avLst/>
          </a:prstGeom>
          <a:ln w="38100" cap="sq">
            <a:noFill/>
            <a:prstDash val="solid"/>
            <a:miter lim="800000"/>
          </a:ln>
          <a:effectLst>
            <a:outerShdw blurRad="50800" dist="38100" dir="2700000" algn="tl" rotWithShape="0">
              <a:srgbClr val="000000">
                <a:alpha val="43000"/>
              </a:srgbClr>
            </a:outerShdw>
          </a:effectLst>
        </p:spPr>
      </p:pic>
      <p:pic>
        <p:nvPicPr>
          <p:cNvPr id="12" name="Picture 11" descr="A person sitting at a table&#10;&#10;AI-generated content may be incorrect.">
            <a:extLst>
              <a:ext uri="{FF2B5EF4-FFF2-40B4-BE49-F238E27FC236}">
                <a16:creationId xmlns:a16="http://schemas.microsoft.com/office/drawing/2014/main" id="{E5A93CF3-DC24-F04A-D6FD-2D3D0A89D3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3467" y="597880"/>
            <a:ext cx="2936033" cy="22020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descr="A group of people posing for a photo&#10;&#10;AI-generated content may be incorrect.">
            <a:extLst>
              <a:ext uri="{FF2B5EF4-FFF2-40B4-BE49-F238E27FC236}">
                <a16:creationId xmlns:a16="http://schemas.microsoft.com/office/drawing/2014/main" id="{730B76BA-3C79-A15D-D0E9-25A14C98AD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2500" y="597883"/>
            <a:ext cx="2964203" cy="22231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00930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559FABC-7A76-D372-68B4-56B429EE58E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ADA197C-F54B-C4AD-2134-66450BEE078F}"/>
              </a:ext>
            </a:extLst>
          </p:cNvPr>
          <p:cNvSpPr>
            <a:spLocks noGrp="1"/>
          </p:cNvSpPr>
          <p:nvPr>
            <p:ph type="ctrTitle"/>
          </p:nvPr>
        </p:nvSpPr>
        <p:spPr>
          <a:xfrm>
            <a:off x="3368350" y="5140230"/>
            <a:ext cx="8171053" cy="1394034"/>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92F0F63B-8FCB-7220-D539-598AB559B6F8}"/>
              </a:ext>
            </a:extLst>
          </p:cNvPr>
          <p:cNvSpPr>
            <a:spLocks noGrp="1"/>
          </p:cNvSpPr>
          <p:nvPr>
            <p:ph type="subTitle" idx="1"/>
          </p:nvPr>
        </p:nvSpPr>
        <p:spPr>
          <a:xfrm>
            <a:off x="3186669" y="3239893"/>
            <a:ext cx="8352734" cy="2106548"/>
          </a:xfrm>
        </p:spPr>
        <p:txBody>
          <a:bodyPr anchor="ctr">
            <a:normAutofit/>
          </a:bodyPr>
          <a:lstStyle/>
          <a:p>
            <a:r>
              <a:rPr lang="en-US" sz="1700" dirty="0"/>
              <a:t>Judge Susan Eagan attended the outreach at Sweet Home High School on 5/12/2025 and joined us again with ADA Natalie Lesh at Amherst High School on 5/13/2025. </a:t>
            </a:r>
          </a:p>
          <a:p>
            <a:r>
              <a:rPr lang="en-US" sz="1700" dirty="0"/>
              <a:t>Members of the Franklin H. Williams Commission Alumna and retired Judge Lenora Foote-Beavers, Dr. Christine Farrow and Fran Letro, Esq (not pictured) visited Williamsville East High School for the FHW Adopt-A-School program on 5/20/2025. </a:t>
            </a:r>
          </a:p>
        </p:txBody>
      </p:sp>
      <p:pic>
        <p:nvPicPr>
          <p:cNvPr id="6" name="Picture 5">
            <a:extLst>
              <a:ext uri="{FF2B5EF4-FFF2-40B4-BE49-F238E27FC236}">
                <a16:creationId xmlns:a16="http://schemas.microsoft.com/office/drawing/2014/main" id="{7A5D864B-86DA-075B-D6B5-03630E255CE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66435" y="565069"/>
            <a:ext cx="3112233" cy="2333265"/>
          </a:xfrm>
          <a:prstGeom prst="rect">
            <a:avLst/>
          </a:prstGeom>
          <a:ln w="88900" cap="sq" cmpd="thickThin">
            <a:noFill/>
            <a:prstDash val="solid"/>
            <a:miter lim="800000"/>
          </a:ln>
          <a:effectLst>
            <a:innerShdw blurRad="76200">
              <a:srgbClr val="000000"/>
            </a:innerShdw>
          </a:effectLst>
        </p:spPr>
      </p:pic>
      <p:pic>
        <p:nvPicPr>
          <p:cNvPr id="10" name="Picture 9">
            <a:extLst>
              <a:ext uri="{FF2B5EF4-FFF2-40B4-BE49-F238E27FC236}">
                <a16:creationId xmlns:a16="http://schemas.microsoft.com/office/drawing/2014/main" id="{6DD4174D-68C1-30A2-0626-204B401EB162}"/>
              </a:ext>
            </a:extLst>
          </p:cNvPr>
          <p:cNvPicPr>
            <a:picLocks noChangeAspect="1"/>
          </p:cNvPicPr>
          <p:nvPr/>
        </p:nvPicPr>
        <p:blipFill>
          <a:blip r:embed="rId3"/>
          <a:stretch>
            <a:fillRect/>
          </a:stretch>
        </p:blipFill>
        <p:spPr>
          <a:xfrm>
            <a:off x="8453251" y="531318"/>
            <a:ext cx="3159283" cy="23670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Picture 1" descr="Logo&#10;&#10;AI-generated content may be incorrect.">
            <a:extLst>
              <a:ext uri="{FF2B5EF4-FFF2-40B4-BE49-F238E27FC236}">
                <a16:creationId xmlns:a16="http://schemas.microsoft.com/office/drawing/2014/main" id="{346018A2-8766-5A2D-A933-D194A882F6DB}"/>
              </a:ext>
            </a:extLst>
          </p:cNvPr>
          <p:cNvPicPr>
            <a:picLocks noChangeAspect="1"/>
          </p:cNvPicPr>
          <p:nvPr/>
        </p:nvPicPr>
        <p:blipFill>
          <a:blip r:embed="rId4">
            <a:extLst>
              <a:ext uri="{28A0092B-C50C-407E-A947-70E740481C1C}">
                <a14:useLocalDpi xmlns:a14="http://schemas.microsoft.com/office/drawing/2010/main" val="0"/>
              </a:ext>
            </a:extLst>
          </a:blip>
          <a:srcRect l="30209" r="35977" b="41637"/>
          <a:stretch/>
        </p:blipFill>
        <p:spPr>
          <a:xfrm>
            <a:off x="652597" y="4742114"/>
            <a:ext cx="1786703" cy="1792150"/>
          </a:xfrm>
          <a:prstGeom prst="rect">
            <a:avLst/>
          </a:prstGeom>
        </p:spPr>
      </p:pic>
      <p:pic>
        <p:nvPicPr>
          <p:cNvPr id="7" name="Picture 6" descr="A group of people posing for a photo&#10;&#10;AI-generated content may be incorrect.">
            <a:extLst>
              <a:ext uri="{FF2B5EF4-FFF2-40B4-BE49-F238E27FC236}">
                <a16:creationId xmlns:a16="http://schemas.microsoft.com/office/drawing/2014/main" id="{F48EF7B6-A676-9710-0C45-9ABD3867FC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9466" y="489044"/>
            <a:ext cx="3212386" cy="24092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09965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27F54E8-3CB7-FB57-E5CB-F79E64EF385B}"/>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D8228A0-3C2D-D955-4DE8-C893A3050270}"/>
              </a:ext>
            </a:extLst>
          </p:cNvPr>
          <p:cNvSpPr>
            <a:spLocks noGrp="1"/>
          </p:cNvSpPr>
          <p:nvPr>
            <p:ph type="ctrTitle"/>
          </p:nvPr>
        </p:nvSpPr>
        <p:spPr>
          <a:xfrm>
            <a:off x="2375870" y="5716730"/>
            <a:ext cx="8031788" cy="1345915"/>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7699C727-B2CD-5253-59CC-8B1D9EE7B2FC}"/>
              </a:ext>
            </a:extLst>
          </p:cNvPr>
          <p:cNvSpPr>
            <a:spLocks noGrp="1"/>
          </p:cNvSpPr>
          <p:nvPr>
            <p:ph type="subTitle" idx="1"/>
          </p:nvPr>
        </p:nvSpPr>
        <p:spPr>
          <a:xfrm>
            <a:off x="2590296" y="3872493"/>
            <a:ext cx="6637680" cy="1752924"/>
          </a:xfrm>
        </p:spPr>
        <p:txBody>
          <a:bodyPr anchor="ctr">
            <a:normAutofit/>
          </a:bodyPr>
          <a:lstStyle/>
          <a:p>
            <a:r>
              <a:rPr lang="en-US" sz="1700" dirty="0"/>
              <a:t>Judge Susan Eagan was able to join us for the full day when Lake Shore High School invited us to speak with their students on 5/23/2025. </a:t>
            </a:r>
          </a:p>
          <a:p>
            <a:r>
              <a:rPr lang="en-US" sz="1700" dirty="0"/>
              <a:t>Alumna Judge Carrie Phillips, Dr. Christine Farrow and ADA Justin Caldwell shared their knowledge with several students at Kenmore West High School on 5/28/2025.</a:t>
            </a:r>
          </a:p>
        </p:txBody>
      </p:sp>
      <p:pic>
        <p:nvPicPr>
          <p:cNvPr id="6" name="Picture 5" descr="Logo&#10;&#10;AI-generated content may be incorrect.">
            <a:extLst>
              <a:ext uri="{FF2B5EF4-FFF2-40B4-BE49-F238E27FC236}">
                <a16:creationId xmlns:a16="http://schemas.microsoft.com/office/drawing/2014/main" id="{147DDE30-85AD-2ADC-E8E6-5F86A9508DB0}"/>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597538"/>
            <a:ext cx="1786703" cy="1792150"/>
          </a:xfrm>
          <a:prstGeom prst="rect">
            <a:avLst/>
          </a:prstGeom>
        </p:spPr>
      </p:pic>
      <p:pic>
        <p:nvPicPr>
          <p:cNvPr id="10" name="Picture 9" descr="A group of women posing for a photo&#10;&#10;AI-generated content may be incorrect.">
            <a:extLst>
              <a:ext uri="{FF2B5EF4-FFF2-40B4-BE49-F238E27FC236}">
                <a16:creationId xmlns:a16="http://schemas.microsoft.com/office/drawing/2014/main" id="{E148A614-0441-7AD0-5536-C2DC657498CC}"/>
              </a:ext>
            </a:extLst>
          </p:cNvPr>
          <p:cNvPicPr>
            <a:picLocks noChangeAspect="1"/>
          </p:cNvPicPr>
          <p:nvPr/>
        </p:nvPicPr>
        <p:blipFill>
          <a:blip r:embed="rId3">
            <a:extLst>
              <a:ext uri="{28A0092B-C50C-407E-A947-70E740481C1C}">
                <a14:useLocalDpi xmlns:a14="http://schemas.microsoft.com/office/drawing/2010/main" val="0"/>
              </a:ext>
            </a:extLst>
          </a:blip>
          <a:srcRect l="10393" t="20078" r="24783"/>
          <a:stretch/>
        </p:blipFill>
        <p:spPr>
          <a:xfrm>
            <a:off x="4209644" y="863139"/>
            <a:ext cx="3110966" cy="2876656"/>
          </a:xfrm>
          <a:prstGeom prst="rect">
            <a:avLst/>
          </a:prstGeom>
          <a:ln>
            <a:noFill/>
          </a:ln>
          <a:effectLst>
            <a:softEdge rad="112500"/>
          </a:effectLst>
        </p:spPr>
      </p:pic>
      <p:pic>
        <p:nvPicPr>
          <p:cNvPr id="12" name="Picture 11" descr="A picture containing text&#10;&#10;AI-generated content may be incorrect.">
            <a:extLst>
              <a:ext uri="{FF2B5EF4-FFF2-40B4-BE49-F238E27FC236}">
                <a16:creationId xmlns:a16="http://schemas.microsoft.com/office/drawing/2014/main" id="{502A4876-76C7-7854-D0F1-96CCB20C7CB2}"/>
              </a:ext>
            </a:extLst>
          </p:cNvPr>
          <p:cNvPicPr>
            <a:picLocks noChangeAspect="1"/>
          </p:cNvPicPr>
          <p:nvPr/>
        </p:nvPicPr>
        <p:blipFill>
          <a:blip r:embed="rId4">
            <a:extLst>
              <a:ext uri="{28A0092B-C50C-407E-A947-70E740481C1C}">
                <a14:useLocalDpi xmlns:a14="http://schemas.microsoft.com/office/drawing/2010/main" val="0"/>
              </a:ext>
            </a:extLst>
          </a:blip>
          <a:srcRect l="28902" r="14392" b="25255"/>
          <a:stretch/>
        </p:blipFill>
        <p:spPr>
          <a:xfrm rot="10800000">
            <a:off x="521402" y="863139"/>
            <a:ext cx="2909858" cy="2876654"/>
          </a:xfrm>
          <a:prstGeom prst="rect">
            <a:avLst/>
          </a:prstGeom>
          <a:ln>
            <a:noFill/>
          </a:ln>
          <a:effectLst>
            <a:softEdge rad="112500"/>
          </a:effectLst>
        </p:spPr>
      </p:pic>
      <p:pic>
        <p:nvPicPr>
          <p:cNvPr id="14" name="Picture 13">
            <a:extLst>
              <a:ext uri="{FF2B5EF4-FFF2-40B4-BE49-F238E27FC236}">
                <a16:creationId xmlns:a16="http://schemas.microsoft.com/office/drawing/2014/main" id="{5E0773E0-B435-B004-BB5D-A90B8B24E14A}"/>
              </a:ext>
            </a:extLst>
          </p:cNvPr>
          <p:cNvPicPr>
            <a:picLocks noChangeAspect="1"/>
          </p:cNvPicPr>
          <p:nvPr/>
        </p:nvPicPr>
        <p:blipFill>
          <a:blip r:embed="rId5">
            <a:extLst>
              <a:ext uri="{28A0092B-C50C-407E-A947-70E740481C1C}">
                <a14:useLocalDpi xmlns:a14="http://schemas.microsoft.com/office/drawing/2010/main" val="0"/>
              </a:ext>
            </a:extLst>
          </a:blip>
          <a:srcRect l="16108" r="6217"/>
          <a:stretch/>
        </p:blipFill>
        <p:spPr>
          <a:xfrm rot="5400000">
            <a:off x="9240208" y="3263247"/>
            <a:ext cx="2763752" cy="2668582"/>
          </a:xfrm>
          <a:prstGeom prst="rect">
            <a:avLst/>
          </a:prstGeom>
          <a:ln w="38100" cap="sq">
            <a:noFill/>
            <a:prstDash val="solid"/>
            <a:miter lim="800000"/>
          </a:ln>
          <a:effectLst>
            <a:outerShdw blurRad="50800" dist="38100" dir="2700000" algn="tl" rotWithShape="0">
              <a:srgbClr val="000000">
                <a:alpha val="43000"/>
              </a:srgbClr>
            </a:outerShdw>
          </a:effectLst>
        </p:spPr>
      </p:pic>
      <p:pic>
        <p:nvPicPr>
          <p:cNvPr id="16" name="Picture 15" descr="A group of people posing for a photo&#10;&#10;AI-generated content may be incorrect.">
            <a:extLst>
              <a:ext uri="{FF2B5EF4-FFF2-40B4-BE49-F238E27FC236}">
                <a16:creationId xmlns:a16="http://schemas.microsoft.com/office/drawing/2014/main" id="{354859AC-0902-B65E-2BEF-0812BA0BFDCB}"/>
              </a:ext>
            </a:extLst>
          </p:cNvPr>
          <p:cNvPicPr>
            <a:picLocks noChangeAspect="1"/>
          </p:cNvPicPr>
          <p:nvPr/>
        </p:nvPicPr>
        <p:blipFill>
          <a:blip r:embed="rId6">
            <a:extLst>
              <a:ext uri="{28A0092B-C50C-407E-A947-70E740481C1C}">
                <a14:useLocalDpi xmlns:a14="http://schemas.microsoft.com/office/drawing/2010/main" val="0"/>
              </a:ext>
            </a:extLst>
          </a:blip>
          <a:srcRect l="20858" t="22172" r="30147" b="12586"/>
          <a:stretch/>
        </p:blipFill>
        <p:spPr>
          <a:xfrm>
            <a:off x="8098994" y="205630"/>
            <a:ext cx="2767313" cy="2763750"/>
          </a:xfrm>
          <a:prstGeom prst="rect">
            <a:avLst/>
          </a:prstGeom>
          <a:ln w="38100" cap="sq">
            <a:no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2367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EE8AEA6-3F51-F146-D3B3-950EBBF513A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DFFCB6C-7D4E-4916-E5EE-75057ACA3A31}"/>
              </a:ext>
            </a:extLst>
          </p:cNvPr>
          <p:cNvSpPr>
            <a:spLocks noGrp="1"/>
          </p:cNvSpPr>
          <p:nvPr>
            <p:ph type="ctrTitle"/>
          </p:nvPr>
        </p:nvSpPr>
        <p:spPr>
          <a:xfrm>
            <a:off x="0" y="5763319"/>
            <a:ext cx="7999791" cy="785896"/>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C0F9CE77-FEB8-436C-1AA6-B209A909DA9D}"/>
              </a:ext>
            </a:extLst>
          </p:cNvPr>
          <p:cNvSpPr>
            <a:spLocks noGrp="1"/>
          </p:cNvSpPr>
          <p:nvPr>
            <p:ph type="subTitle" idx="1"/>
          </p:nvPr>
        </p:nvSpPr>
        <p:spPr>
          <a:xfrm>
            <a:off x="6811348" y="2566360"/>
            <a:ext cx="5107766" cy="1767780"/>
          </a:xfrm>
        </p:spPr>
        <p:txBody>
          <a:bodyPr anchor="ctr">
            <a:normAutofit/>
          </a:bodyPr>
          <a:lstStyle/>
          <a:p>
            <a:r>
              <a:rPr lang="en-US" sz="1700" dirty="0"/>
              <a:t>Judge Jeannette Ogden, Judge Emilio Colaiacovo, Judge Samuel Davis and Dr. Christine Farrow spoke with community members at the Ellicott District Stakeholder’s Brunch on 7/19/2025.</a:t>
            </a:r>
          </a:p>
        </p:txBody>
      </p:sp>
      <p:pic>
        <p:nvPicPr>
          <p:cNvPr id="2" name="Picture 1" descr="Logo&#10;&#10;AI-generated content may be incorrect.">
            <a:extLst>
              <a:ext uri="{FF2B5EF4-FFF2-40B4-BE49-F238E27FC236}">
                <a16:creationId xmlns:a16="http://schemas.microsoft.com/office/drawing/2014/main" id="{6F3B805C-54EE-A9B7-3068-F41B52AAE68D}"/>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385328" y="3770907"/>
            <a:ext cx="1786703" cy="1792150"/>
          </a:xfrm>
          <a:prstGeom prst="rect">
            <a:avLst/>
          </a:prstGeom>
        </p:spPr>
      </p:pic>
      <p:pic>
        <p:nvPicPr>
          <p:cNvPr id="7" name="Picture 6" descr="A group of people jumping into a pool&#10;&#10;AI-generated content may be incorrect.">
            <a:extLst>
              <a:ext uri="{FF2B5EF4-FFF2-40B4-BE49-F238E27FC236}">
                <a16:creationId xmlns:a16="http://schemas.microsoft.com/office/drawing/2014/main" id="{093C7DEB-9615-9D58-4342-3792AAD00916}"/>
              </a:ext>
            </a:extLst>
          </p:cNvPr>
          <p:cNvPicPr>
            <a:picLocks noChangeAspect="1"/>
          </p:cNvPicPr>
          <p:nvPr/>
        </p:nvPicPr>
        <p:blipFill>
          <a:blip r:embed="rId3">
            <a:extLst>
              <a:ext uri="{28A0092B-C50C-407E-A947-70E740481C1C}">
                <a14:useLocalDpi xmlns:a14="http://schemas.microsoft.com/office/drawing/2010/main" val="0"/>
              </a:ext>
            </a:extLst>
          </a:blip>
          <a:srcRect l="9139" r="17940" b="35955"/>
          <a:stretch/>
        </p:blipFill>
        <p:spPr>
          <a:xfrm rot="10800000">
            <a:off x="2906509" y="2980817"/>
            <a:ext cx="3480910" cy="2292895"/>
          </a:xfrm>
          <a:prstGeom prst="rect">
            <a:avLst/>
          </a:prstGeom>
          <a:ln>
            <a:noFill/>
          </a:ln>
          <a:effectLst>
            <a:outerShdw blurRad="190500" algn="tl" rotWithShape="0">
              <a:srgbClr val="000000">
                <a:alpha val="70000"/>
              </a:srgbClr>
            </a:outerShdw>
          </a:effectLst>
        </p:spPr>
      </p:pic>
      <p:pic>
        <p:nvPicPr>
          <p:cNvPr id="13" name="Picture 12" descr="A person sitting at a podium&#10;&#10;AI-generated content may be incorrect.">
            <a:extLst>
              <a:ext uri="{FF2B5EF4-FFF2-40B4-BE49-F238E27FC236}">
                <a16:creationId xmlns:a16="http://schemas.microsoft.com/office/drawing/2014/main" id="{4B60E4EA-1373-6461-05C2-7C89BCF86990}"/>
              </a:ext>
            </a:extLst>
          </p:cNvPr>
          <p:cNvPicPr>
            <a:picLocks noChangeAspect="1"/>
          </p:cNvPicPr>
          <p:nvPr/>
        </p:nvPicPr>
        <p:blipFill>
          <a:blip r:embed="rId4">
            <a:extLst>
              <a:ext uri="{28A0092B-C50C-407E-A947-70E740481C1C}">
                <a14:useLocalDpi xmlns:a14="http://schemas.microsoft.com/office/drawing/2010/main" val="0"/>
              </a:ext>
            </a:extLst>
          </a:blip>
          <a:srcRect t="23820" b="18146"/>
          <a:stretch/>
        </p:blipFill>
        <p:spPr>
          <a:xfrm>
            <a:off x="4487923" y="290518"/>
            <a:ext cx="2944487" cy="2278403"/>
          </a:xfrm>
          <a:prstGeom prst="rect">
            <a:avLst/>
          </a:prstGeom>
          <a:ln>
            <a:noFill/>
          </a:ln>
          <a:effectLst>
            <a:softEdge rad="112500"/>
          </a:effectLst>
        </p:spPr>
      </p:pic>
      <p:pic>
        <p:nvPicPr>
          <p:cNvPr id="15" name="Picture 14" descr="Graphical user interface&#10;&#10;AI-generated content may be incorrect.">
            <a:extLst>
              <a:ext uri="{FF2B5EF4-FFF2-40B4-BE49-F238E27FC236}">
                <a16:creationId xmlns:a16="http://schemas.microsoft.com/office/drawing/2014/main" id="{585A508F-BA31-27BD-CA39-FA5E6923EA71}"/>
              </a:ext>
            </a:extLst>
          </p:cNvPr>
          <p:cNvPicPr>
            <a:picLocks noChangeAspect="1"/>
          </p:cNvPicPr>
          <p:nvPr/>
        </p:nvPicPr>
        <p:blipFill>
          <a:blip r:embed="rId5">
            <a:extLst>
              <a:ext uri="{28A0092B-C50C-407E-A947-70E740481C1C}">
                <a14:useLocalDpi xmlns:a14="http://schemas.microsoft.com/office/drawing/2010/main" val="0"/>
              </a:ext>
            </a:extLst>
          </a:blip>
          <a:srcRect l="24569" r="12509"/>
          <a:stretch/>
        </p:blipFill>
        <p:spPr>
          <a:xfrm rot="5400000">
            <a:off x="8810853" y="61909"/>
            <a:ext cx="2320243" cy="2765647"/>
          </a:xfrm>
          <a:prstGeom prst="rect">
            <a:avLst/>
          </a:prstGeom>
          <a:ln>
            <a:noFill/>
          </a:ln>
          <a:effectLst>
            <a:softEdge rad="112500"/>
          </a:effectLst>
        </p:spPr>
      </p:pic>
      <p:pic>
        <p:nvPicPr>
          <p:cNvPr id="17" name="Picture 16" descr="A picture containing text, person&#10;&#10;AI-generated content may be incorrect.">
            <a:extLst>
              <a:ext uri="{FF2B5EF4-FFF2-40B4-BE49-F238E27FC236}">
                <a16:creationId xmlns:a16="http://schemas.microsoft.com/office/drawing/2014/main" id="{367DA79C-0493-2B25-D045-1836EEE8A954}"/>
              </a:ext>
            </a:extLst>
          </p:cNvPr>
          <p:cNvPicPr>
            <a:picLocks noChangeAspect="1"/>
          </p:cNvPicPr>
          <p:nvPr/>
        </p:nvPicPr>
        <p:blipFill>
          <a:blip r:embed="rId6">
            <a:extLst>
              <a:ext uri="{28A0092B-C50C-407E-A947-70E740481C1C}">
                <a14:useLocalDpi xmlns:a14="http://schemas.microsoft.com/office/drawing/2010/main" val="0"/>
              </a:ext>
            </a:extLst>
          </a:blip>
          <a:srcRect l="25917" r="5125"/>
          <a:stretch/>
        </p:blipFill>
        <p:spPr>
          <a:xfrm rot="5400000">
            <a:off x="716525" y="165183"/>
            <a:ext cx="2500138" cy="2719234"/>
          </a:xfrm>
          <a:prstGeom prst="rect">
            <a:avLst/>
          </a:prstGeom>
          <a:ln>
            <a:noFill/>
          </a:ln>
          <a:effectLst>
            <a:softEdge rad="112500"/>
          </a:effectLst>
        </p:spPr>
      </p:pic>
      <p:pic>
        <p:nvPicPr>
          <p:cNvPr id="19" name="Picture 18">
            <a:extLst>
              <a:ext uri="{FF2B5EF4-FFF2-40B4-BE49-F238E27FC236}">
                <a16:creationId xmlns:a16="http://schemas.microsoft.com/office/drawing/2014/main" id="{BBED52A5-CAF4-0283-7E32-FF39C1BCFAD1}"/>
              </a:ext>
            </a:extLst>
          </p:cNvPr>
          <p:cNvPicPr>
            <a:picLocks noChangeAspect="1"/>
          </p:cNvPicPr>
          <p:nvPr/>
        </p:nvPicPr>
        <p:blipFill>
          <a:blip r:embed="rId7">
            <a:extLst>
              <a:ext uri="{28A0092B-C50C-407E-A947-70E740481C1C}">
                <a14:useLocalDpi xmlns:a14="http://schemas.microsoft.com/office/drawing/2010/main" val="0"/>
              </a:ext>
            </a:extLst>
          </a:blip>
          <a:srcRect l="10214" r="12884" b="32961"/>
          <a:stretch/>
        </p:blipFill>
        <p:spPr>
          <a:xfrm rot="10800000">
            <a:off x="7936751" y="4291641"/>
            <a:ext cx="3480910" cy="227584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9890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F9959FB-0441-3E2F-F1E9-2DA0C396968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6B65C20-6A06-CB46-2CB6-F8B39F4CA383}"/>
              </a:ext>
            </a:extLst>
          </p:cNvPr>
          <p:cNvSpPr>
            <a:spLocks noGrp="1"/>
          </p:cNvSpPr>
          <p:nvPr>
            <p:ph type="ctrTitle"/>
          </p:nvPr>
        </p:nvSpPr>
        <p:spPr>
          <a:xfrm>
            <a:off x="2612571" y="5702341"/>
            <a:ext cx="8391051" cy="687347"/>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95731ACC-E925-7B1C-F777-D4D58278519C}"/>
              </a:ext>
            </a:extLst>
          </p:cNvPr>
          <p:cNvSpPr>
            <a:spLocks noGrp="1"/>
          </p:cNvSpPr>
          <p:nvPr>
            <p:ph type="subTitle" idx="1"/>
          </p:nvPr>
        </p:nvSpPr>
        <p:spPr>
          <a:xfrm>
            <a:off x="3188468" y="4568799"/>
            <a:ext cx="7239256" cy="1081033"/>
          </a:xfrm>
        </p:spPr>
        <p:txBody>
          <a:bodyPr anchor="ctr">
            <a:normAutofit/>
          </a:bodyPr>
          <a:lstStyle/>
          <a:p>
            <a:r>
              <a:rPr lang="en-US" sz="1700" dirty="0"/>
              <a:t>Dr. Christine Farrow  pictured with Lynne Richardson (retired Buffalo City Court employee) at Calvary Baptist Church Community Days on 7/27/2025.</a:t>
            </a:r>
          </a:p>
        </p:txBody>
      </p:sp>
      <p:pic>
        <p:nvPicPr>
          <p:cNvPr id="6" name="Picture 5" descr="Logo&#10;&#10;AI-generated content may be incorrect.">
            <a:extLst>
              <a:ext uri="{FF2B5EF4-FFF2-40B4-BE49-F238E27FC236}">
                <a16:creationId xmlns:a16="http://schemas.microsoft.com/office/drawing/2014/main" id="{52402826-E108-139B-D555-F3524FF38E4B}"/>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597538"/>
            <a:ext cx="1786703" cy="1792150"/>
          </a:xfrm>
          <a:prstGeom prst="rect">
            <a:avLst/>
          </a:prstGeom>
        </p:spPr>
      </p:pic>
      <p:pic>
        <p:nvPicPr>
          <p:cNvPr id="10" name="Picture 9" descr="A couple of women standing next to a table with a sign&#10;&#10;AI-generated content may be incorrect.">
            <a:extLst>
              <a:ext uri="{FF2B5EF4-FFF2-40B4-BE49-F238E27FC236}">
                <a16:creationId xmlns:a16="http://schemas.microsoft.com/office/drawing/2014/main" id="{66705FA6-22FD-CEDC-D324-CDAEE059F8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167" y="345601"/>
            <a:ext cx="2970665" cy="3829722"/>
          </a:xfrm>
          <a:prstGeom prst="roundRect">
            <a:avLst>
              <a:gd name="adj" fmla="val 4167"/>
            </a:avLst>
          </a:prstGeom>
          <a:solidFill>
            <a:srgbClr val="FFFFFF"/>
          </a:solidFill>
          <a:ln w="76200" cap="sq">
            <a:solidFill>
              <a:schemeClr val="tx2">
                <a:lumMod val="50000"/>
                <a:lumOff val="50000"/>
              </a:schemeClr>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2" name="Picture 11" descr="A person standing next to a table with a sign on it&#10;&#10;AI-generated content may be incorrect.">
            <a:extLst>
              <a:ext uri="{FF2B5EF4-FFF2-40B4-BE49-F238E27FC236}">
                <a16:creationId xmlns:a16="http://schemas.microsoft.com/office/drawing/2014/main" id="{74249E95-FDE0-8D70-9805-AD08704106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1499" y="427307"/>
            <a:ext cx="2871334" cy="3829722"/>
          </a:xfrm>
          <a:prstGeom prst="roundRect">
            <a:avLst>
              <a:gd name="adj" fmla="val 4167"/>
            </a:avLst>
          </a:prstGeom>
          <a:solidFill>
            <a:srgbClr val="FFFFFF"/>
          </a:solidFill>
          <a:ln w="76200" cap="sq">
            <a:solidFill>
              <a:schemeClr val="tx2">
                <a:lumMod val="50000"/>
                <a:lumOff val="50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descr="A picture containing text, outdoor, blue&#10;&#10;AI-generated content may be incorrect.">
            <a:extLst>
              <a:ext uri="{FF2B5EF4-FFF2-40B4-BE49-F238E27FC236}">
                <a16:creationId xmlns:a16="http://schemas.microsoft.com/office/drawing/2014/main" id="{FDE242E5-4E9A-35B3-190C-66B108C503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13443" y="578631"/>
            <a:ext cx="3664444" cy="3618818"/>
          </a:xfrm>
          <a:prstGeom prst="ellipse">
            <a:avLst/>
          </a:prstGeom>
          <a:ln>
            <a:noFill/>
          </a:ln>
          <a:effectLst>
            <a:softEdge rad="112500"/>
          </a:effectLst>
        </p:spPr>
      </p:pic>
    </p:spTree>
    <p:extLst>
      <p:ext uri="{BB962C8B-B14F-4D97-AF65-F5344CB8AC3E}">
        <p14:creationId xmlns:p14="http://schemas.microsoft.com/office/powerpoint/2010/main" val="252947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C1D8A7B-DA12-C74E-FD4D-9E8A627F9E6C}"/>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AF082EAC-A2C1-4466-4790-585496F55B4C}"/>
              </a:ext>
            </a:extLst>
          </p:cNvPr>
          <p:cNvSpPr>
            <a:spLocks noGrp="1"/>
          </p:cNvSpPr>
          <p:nvPr>
            <p:ph type="ctrTitle"/>
          </p:nvPr>
        </p:nvSpPr>
        <p:spPr>
          <a:xfrm>
            <a:off x="3484546" y="5585526"/>
            <a:ext cx="8041731" cy="804162"/>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B28DC9FE-4C4F-D0A5-E055-87776C76603D}"/>
              </a:ext>
            </a:extLst>
          </p:cNvPr>
          <p:cNvSpPr>
            <a:spLocks noGrp="1"/>
          </p:cNvSpPr>
          <p:nvPr>
            <p:ph type="subTitle" idx="1"/>
          </p:nvPr>
        </p:nvSpPr>
        <p:spPr>
          <a:xfrm>
            <a:off x="4114751" y="4153496"/>
            <a:ext cx="6651082" cy="1477965"/>
          </a:xfrm>
        </p:spPr>
        <p:txBody>
          <a:bodyPr anchor="ctr">
            <a:normAutofit/>
          </a:bodyPr>
          <a:lstStyle/>
          <a:p>
            <a:r>
              <a:rPr lang="en-US" sz="1700" dirty="0"/>
              <a:t>Dr. Christine Farrow and Principal Court Reporter </a:t>
            </a:r>
            <a:r>
              <a:rPr lang="it-IT" sz="1700" dirty="0"/>
              <a:t>Tamara Piscitello attended the WNY Regional Job Fair at the Lincoln Park Athletic Complex in Tonawanda on  8/1/2025.</a:t>
            </a:r>
            <a:endParaRPr lang="en-US" sz="1700" dirty="0"/>
          </a:p>
        </p:txBody>
      </p:sp>
      <p:pic>
        <p:nvPicPr>
          <p:cNvPr id="8" name="Picture 7">
            <a:extLst>
              <a:ext uri="{FF2B5EF4-FFF2-40B4-BE49-F238E27FC236}">
                <a16:creationId xmlns:a16="http://schemas.microsoft.com/office/drawing/2014/main" id="{0455B56C-610C-1223-00A4-6C16ED98894E}"/>
              </a:ext>
            </a:extLst>
          </p:cNvPr>
          <p:cNvPicPr>
            <a:picLocks noChangeAspect="1"/>
          </p:cNvPicPr>
          <p:nvPr/>
        </p:nvPicPr>
        <p:blipFill>
          <a:blip r:embed="rId2"/>
          <a:stretch>
            <a:fillRect/>
          </a:stretch>
        </p:blipFill>
        <p:spPr>
          <a:xfrm>
            <a:off x="8759493" y="662769"/>
            <a:ext cx="2766784" cy="3499169"/>
          </a:xfrm>
          <a:prstGeom prst="rect">
            <a:avLst/>
          </a:prstGeom>
          <a:ln>
            <a:noFill/>
          </a:ln>
          <a:effectLst>
            <a:softEdge rad="112500"/>
          </a:effectLst>
        </p:spPr>
      </p:pic>
      <p:pic>
        <p:nvPicPr>
          <p:cNvPr id="2" name="Picture 1" descr="Logo&#10;&#10;AI-generated content may be incorrect.">
            <a:extLst>
              <a:ext uri="{FF2B5EF4-FFF2-40B4-BE49-F238E27FC236}">
                <a16:creationId xmlns:a16="http://schemas.microsoft.com/office/drawing/2014/main" id="{CFC4A5E5-EB26-F34E-203D-ED7AB80E5F7B}"/>
              </a:ext>
            </a:extLst>
          </p:cNvPr>
          <p:cNvPicPr>
            <a:picLocks noChangeAspect="1"/>
          </p:cNvPicPr>
          <p:nvPr/>
        </p:nvPicPr>
        <p:blipFill>
          <a:blip r:embed="rId3">
            <a:extLst>
              <a:ext uri="{28A0092B-C50C-407E-A947-70E740481C1C}">
                <a14:useLocalDpi xmlns:a14="http://schemas.microsoft.com/office/drawing/2010/main" val="0"/>
              </a:ext>
            </a:extLst>
          </a:blip>
          <a:srcRect l="30209" r="35977" b="41637"/>
          <a:stretch/>
        </p:blipFill>
        <p:spPr>
          <a:xfrm>
            <a:off x="948763" y="4597538"/>
            <a:ext cx="1786703" cy="1792150"/>
          </a:xfrm>
          <a:prstGeom prst="rect">
            <a:avLst/>
          </a:prstGeom>
        </p:spPr>
      </p:pic>
      <p:pic>
        <p:nvPicPr>
          <p:cNvPr id="7" name="Picture 6" descr="A picture containing text&#10;&#10;AI-generated content may be incorrect.">
            <a:extLst>
              <a:ext uri="{FF2B5EF4-FFF2-40B4-BE49-F238E27FC236}">
                <a16:creationId xmlns:a16="http://schemas.microsoft.com/office/drawing/2014/main" id="{76699323-2F75-4470-ADE6-62B1737ADA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72638" y="819041"/>
            <a:ext cx="2646724" cy="3334455"/>
          </a:xfrm>
          <a:prstGeom prst="round2DiagRect">
            <a:avLst>
              <a:gd name="adj1" fmla="val 16667"/>
              <a:gd name="adj2" fmla="val 0"/>
            </a:avLst>
          </a:prstGeom>
          <a:ln w="88900" cap="sq">
            <a:noFill/>
            <a:miter lim="800000"/>
          </a:ln>
          <a:effectLst>
            <a:outerShdw blurRad="254000" algn="tl" rotWithShape="0">
              <a:srgbClr val="000000">
                <a:alpha val="43000"/>
              </a:srgbClr>
            </a:outerShdw>
          </a:effectLst>
        </p:spPr>
      </p:pic>
      <p:pic>
        <p:nvPicPr>
          <p:cNvPr id="12" name="Picture 11" descr="A picture containing text&#10;&#10;AI-generated content may be incorrect.">
            <a:extLst>
              <a:ext uri="{FF2B5EF4-FFF2-40B4-BE49-F238E27FC236}">
                <a16:creationId xmlns:a16="http://schemas.microsoft.com/office/drawing/2014/main" id="{E06FFC35-BBEF-DFFC-2EFA-FFD478F764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88258" y="1111948"/>
            <a:ext cx="3593428" cy="2695071"/>
          </a:xfrm>
          <a:prstGeom prst="rect">
            <a:avLst/>
          </a:prstGeom>
          <a:ln>
            <a:noFill/>
          </a:ln>
          <a:effectLst>
            <a:softEdge rad="112500"/>
          </a:effectLst>
        </p:spPr>
      </p:pic>
    </p:spTree>
    <p:extLst>
      <p:ext uri="{BB962C8B-B14F-4D97-AF65-F5344CB8AC3E}">
        <p14:creationId xmlns:p14="http://schemas.microsoft.com/office/powerpoint/2010/main" val="388367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7BF5B6CA-DAFB-C14C-511F-F34412D3D53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930D2F0-EC55-C215-E282-C607E8C5129A}"/>
              </a:ext>
            </a:extLst>
          </p:cNvPr>
          <p:cNvSpPr>
            <a:spLocks noGrp="1"/>
          </p:cNvSpPr>
          <p:nvPr>
            <p:ph type="ctrTitle"/>
          </p:nvPr>
        </p:nvSpPr>
        <p:spPr>
          <a:xfrm>
            <a:off x="3243783" y="5611951"/>
            <a:ext cx="8320519" cy="737478"/>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D8626E3A-3394-46E2-8DC0-0DB4655F7CBB}"/>
              </a:ext>
            </a:extLst>
          </p:cNvPr>
          <p:cNvSpPr>
            <a:spLocks noGrp="1"/>
          </p:cNvSpPr>
          <p:nvPr>
            <p:ph type="subTitle" idx="1"/>
          </p:nvPr>
        </p:nvSpPr>
        <p:spPr>
          <a:xfrm>
            <a:off x="2239345" y="3405673"/>
            <a:ext cx="6267105" cy="2152573"/>
          </a:xfrm>
        </p:spPr>
        <p:txBody>
          <a:bodyPr anchor="ctr">
            <a:normAutofit/>
          </a:bodyPr>
          <a:lstStyle/>
          <a:p>
            <a:r>
              <a:rPr lang="en-US" sz="1700" dirty="0"/>
              <a:t>Dr. Christine Farrow and Mary Struebel joined Administrative Judge Amy Martoche, Chief Tom Ciesla and several NYS Court Officers  at the Erie County Fair on 8/14/2025. </a:t>
            </a:r>
          </a:p>
        </p:txBody>
      </p:sp>
      <p:pic>
        <p:nvPicPr>
          <p:cNvPr id="6" name="Picture 5" descr="Logo&#10;&#10;AI-generated content may be incorrect.">
            <a:extLst>
              <a:ext uri="{FF2B5EF4-FFF2-40B4-BE49-F238E27FC236}">
                <a16:creationId xmlns:a16="http://schemas.microsoft.com/office/drawing/2014/main" id="{B2505260-45E4-9310-011F-5A33083B3A97}"/>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452642" y="4835980"/>
            <a:ext cx="1786703" cy="1792150"/>
          </a:xfrm>
          <a:prstGeom prst="rect">
            <a:avLst/>
          </a:prstGeom>
        </p:spPr>
      </p:pic>
      <p:pic>
        <p:nvPicPr>
          <p:cNvPr id="10" name="Picture 9" descr="A group of men in uniform&#10;&#10;AI-generated content may be incorrect.">
            <a:extLst>
              <a:ext uri="{FF2B5EF4-FFF2-40B4-BE49-F238E27FC236}">
                <a16:creationId xmlns:a16="http://schemas.microsoft.com/office/drawing/2014/main" id="{A6F3568E-B03A-FBD2-127F-17942E66C9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6932" y="350353"/>
            <a:ext cx="3127019" cy="2345264"/>
          </a:xfrm>
          <a:prstGeom prst="rect">
            <a:avLst/>
          </a:prstGeom>
          <a:solidFill>
            <a:srgbClr val="FFFFFF">
              <a:shade val="85000"/>
            </a:srgbClr>
          </a:solidFill>
          <a:ln w="190500" cap="sq">
            <a:no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2" name="Picture 11">
            <a:extLst>
              <a:ext uri="{FF2B5EF4-FFF2-40B4-BE49-F238E27FC236}">
                <a16:creationId xmlns:a16="http://schemas.microsoft.com/office/drawing/2014/main" id="{4716B6AF-89AD-A19F-D3AB-3EBD538943AA}"/>
              </a:ext>
            </a:extLst>
          </p:cNvPr>
          <p:cNvPicPr>
            <a:picLocks noChangeAspect="1"/>
          </p:cNvPicPr>
          <p:nvPr/>
        </p:nvPicPr>
        <p:blipFill>
          <a:blip r:embed="rId4">
            <a:extLst>
              <a:ext uri="{28A0092B-C50C-407E-A947-70E740481C1C}">
                <a14:useLocalDpi xmlns:a14="http://schemas.microsoft.com/office/drawing/2010/main" val="0"/>
              </a:ext>
            </a:extLst>
          </a:blip>
          <a:srcRect l="25411" r="19373"/>
          <a:stretch/>
        </p:blipFill>
        <p:spPr>
          <a:xfrm rot="5400000">
            <a:off x="9160650" y="2721587"/>
            <a:ext cx="2302139" cy="3127018"/>
          </a:xfrm>
          <a:prstGeom prst="rect">
            <a:avLst/>
          </a:prstGeom>
          <a:ln w="127000" cap="rnd">
            <a:no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4" name="Picture 13">
            <a:extLst>
              <a:ext uri="{FF2B5EF4-FFF2-40B4-BE49-F238E27FC236}">
                <a16:creationId xmlns:a16="http://schemas.microsoft.com/office/drawing/2014/main" id="{D9A025D9-8080-DA10-B764-F08A164EC3D3}"/>
              </a:ext>
            </a:extLst>
          </p:cNvPr>
          <p:cNvPicPr>
            <a:picLocks noChangeAspect="1"/>
          </p:cNvPicPr>
          <p:nvPr/>
        </p:nvPicPr>
        <p:blipFill>
          <a:blip r:embed="rId5">
            <a:extLst>
              <a:ext uri="{28A0092B-C50C-407E-A947-70E740481C1C}">
                <a14:useLocalDpi xmlns:a14="http://schemas.microsoft.com/office/drawing/2010/main" val="0"/>
              </a:ext>
            </a:extLst>
          </a:blip>
          <a:srcRect l="15281"/>
          <a:stretch/>
        </p:blipFill>
        <p:spPr>
          <a:xfrm rot="5400000">
            <a:off x="466900" y="786536"/>
            <a:ext cx="2803262" cy="2481667"/>
          </a:xfrm>
          <a:prstGeom prst="rect">
            <a:avLst/>
          </a:prstGeom>
          <a:solidFill>
            <a:srgbClr val="FFFFFF">
              <a:shade val="85000"/>
            </a:srgbClr>
          </a:solidFill>
          <a:ln w="190500" cap="sq">
            <a:no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6" name="Picture 15" descr="A group of people in a room&#10;&#10;AI-generated content may be incorrect.">
            <a:extLst>
              <a:ext uri="{FF2B5EF4-FFF2-40B4-BE49-F238E27FC236}">
                <a16:creationId xmlns:a16="http://schemas.microsoft.com/office/drawing/2014/main" id="{8A623653-92CF-40E5-26A8-1257A7ECCB53}"/>
              </a:ext>
            </a:extLst>
          </p:cNvPr>
          <p:cNvPicPr>
            <a:picLocks noChangeAspect="1"/>
          </p:cNvPicPr>
          <p:nvPr/>
        </p:nvPicPr>
        <p:blipFill>
          <a:blip r:embed="rId6">
            <a:extLst>
              <a:ext uri="{28A0092B-C50C-407E-A947-70E740481C1C}">
                <a14:useLocalDpi xmlns:a14="http://schemas.microsoft.com/office/drawing/2010/main" val="0"/>
              </a:ext>
            </a:extLst>
          </a:blip>
          <a:srcRect l="11030" t="24420" r="17790"/>
          <a:stretch/>
        </p:blipFill>
        <p:spPr>
          <a:xfrm rot="661217">
            <a:off x="4093698" y="758474"/>
            <a:ext cx="3018900" cy="2404152"/>
          </a:xfrm>
          <a:prstGeom prst="rect">
            <a:avLst/>
          </a:prstGeom>
          <a:solidFill>
            <a:srgbClr val="FFFFFF">
              <a:shade val="85000"/>
            </a:srgbClr>
          </a:solidFill>
          <a:ln w="190500" cap="sq">
            <a:no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10599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ABC79880-4208-1D61-F347-84F588FBA0F1}"/>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35DD9E1-BEB5-D6AF-7465-76ADF0283E2B}"/>
              </a:ext>
            </a:extLst>
          </p:cNvPr>
          <p:cNvSpPr>
            <a:spLocks noGrp="1"/>
          </p:cNvSpPr>
          <p:nvPr>
            <p:ph type="ctrTitle"/>
          </p:nvPr>
        </p:nvSpPr>
        <p:spPr>
          <a:xfrm>
            <a:off x="2612571" y="5702341"/>
            <a:ext cx="8473245" cy="661137"/>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19448953-9002-B258-6D4B-E6D5CEE69A50}"/>
              </a:ext>
            </a:extLst>
          </p:cNvPr>
          <p:cNvSpPr>
            <a:spLocks noGrp="1"/>
          </p:cNvSpPr>
          <p:nvPr>
            <p:ph type="subTitle" idx="1"/>
          </p:nvPr>
        </p:nvSpPr>
        <p:spPr>
          <a:xfrm>
            <a:off x="3789421" y="3751119"/>
            <a:ext cx="7002210" cy="1692837"/>
          </a:xfrm>
        </p:spPr>
        <p:txBody>
          <a:bodyPr anchor="ctr">
            <a:normAutofit/>
          </a:bodyPr>
          <a:lstStyle/>
          <a:p>
            <a:r>
              <a:rPr lang="en-US" sz="1700" dirty="0"/>
              <a:t>Nautica McCoy and Mary Struebel attended the quarterly Job Fair at the Downtown Central Library on 8/27/2025. </a:t>
            </a:r>
          </a:p>
          <a:p>
            <a:r>
              <a:rPr lang="en-US" sz="1700" dirty="0"/>
              <a:t>Judge Susan Eagan and Dr. Christine Farrow along with U.S. District Court Magistrate Judge Jeremiah McCarthy recorded a segment for Retired Judge Penny Wolfgang’s “On Target Radio Show” on 9/10/2025.</a:t>
            </a:r>
          </a:p>
        </p:txBody>
      </p:sp>
      <p:pic>
        <p:nvPicPr>
          <p:cNvPr id="2" name="Picture 1" descr="Logo&#10;&#10;AI-generated content may be incorrect.">
            <a:extLst>
              <a:ext uri="{FF2B5EF4-FFF2-40B4-BE49-F238E27FC236}">
                <a16:creationId xmlns:a16="http://schemas.microsoft.com/office/drawing/2014/main" id="{3C4D4C15-E7E2-A35D-70B5-5EFC2088C89B}"/>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597538"/>
            <a:ext cx="1786703" cy="1792150"/>
          </a:xfrm>
          <a:prstGeom prst="rect">
            <a:avLst/>
          </a:prstGeom>
        </p:spPr>
      </p:pic>
      <p:pic>
        <p:nvPicPr>
          <p:cNvPr id="7" name="Picture 6" descr="A picture containing text, indoor, floor, desk&#10;&#10;AI-generated content may be incorrect.">
            <a:extLst>
              <a:ext uri="{FF2B5EF4-FFF2-40B4-BE49-F238E27FC236}">
                <a16:creationId xmlns:a16="http://schemas.microsoft.com/office/drawing/2014/main" id="{104BA9C7-0AE9-2AEB-50FD-CB8906A728B9}"/>
              </a:ext>
            </a:extLst>
          </p:cNvPr>
          <p:cNvPicPr>
            <a:picLocks noChangeAspect="1"/>
          </p:cNvPicPr>
          <p:nvPr/>
        </p:nvPicPr>
        <p:blipFill>
          <a:blip r:embed="rId3">
            <a:extLst>
              <a:ext uri="{28A0092B-C50C-407E-A947-70E740481C1C}">
                <a14:useLocalDpi xmlns:a14="http://schemas.microsoft.com/office/drawing/2010/main" val="0"/>
              </a:ext>
            </a:extLst>
          </a:blip>
          <a:srcRect t="22993" b="8053"/>
          <a:stretch/>
        </p:blipFill>
        <p:spPr>
          <a:xfrm>
            <a:off x="475862" y="569167"/>
            <a:ext cx="3004042" cy="2761861"/>
          </a:xfrm>
          <a:prstGeom prst="rect">
            <a:avLst/>
          </a:prstGeom>
          <a:ln>
            <a:noFill/>
          </a:ln>
          <a:effectLst>
            <a:outerShdw blurRad="190500" algn="tl" rotWithShape="0">
              <a:srgbClr val="000000">
                <a:alpha val="70000"/>
              </a:srgbClr>
            </a:outerShdw>
          </a:effectLst>
        </p:spPr>
      </p:pic>
      <p:pic>
        <p:nvPicPr>
          <p:cNvPr id="11" name="Picture 10" descr="A group of people in a room&#10;&#10;AI-generated content may be incorrect.">
            <a:extLst>
              <a:ext uri="{FF2B5EF4-FFF2-40B4-BE49-F238E27FC236}">
                <a16:creationId xmlns:a16="http://schemas.microsoft.com/office/drawing/2014/main" id="{8429313A-40AE-9F10-0A9C-16D58F9D0760}"/>
              </a:ext>
            </a:extLst>
          </p:cNvPr>
          <p:cNvPicPr>
            <a:picLocks noChangeAspect="1"/>
          </p:cNvPicPr>
          <p:nvPr/>
        </p:nvPicPr>
        <p:blipFill>
          <a:blip r:embed="rId4">
            <a:extLst>
              <a:ext uri="{28A0092B-C50C-407E-A947-70E740481C1C}">
                <a14:useLocalDpi xmlns:a14="http://schemas.microsoft.com/office/drawing/2010/main" val="0"/>
              </a:ext>
            </a:extLst>
          </a:blip>
          <a:srcRect l="19048"/>
          <a:stretch/>
        </p:blipFill>
        <p:spPr>
          <a:xfrm rot="5400000">
            <a:off x="4506737" y="673451"/>
            <a:ext cx="2836506" cy="2627939"/>
          </a:xfrm>
          <a:prstGeom prst="rect">
            <a:avLst/>
          </a:prstGeom>
          <a:ln>
            <a:noFill/>
          </a:ln>
          <a:effectLst>
            <a:outerShdw blurRad="190500" algn="tl" rotWithShape="0">
              <a:srgbClr val="000000">
                <a:alpha val="70000"/>
              </a:srgbClr>
            </a:outerShdw>
          </a:effectLst>
        </p:spPr>
      </p:pic>
      <p:pic>
        <p:nvPicPr>
          <p:cNvPr id="14" name="Picture 13">
            <a:extLst>
              <a:ext uri="{FF2B5EF4-FFF2-40B4-BE49-F238E27FC236}">
                <a16:creationId xmlns:a16="http://schemas.microsoft.com/office/drawing/2014/main" id="{492DEDBA-48C1-F516-B636-656153E66D51}"/>
              </a:ext>
            </a:extLst>
          </p:cNvPr>
          <p:cNvPicPr>
            <a:picLocks noChangeAspect="1"/>
          </p:cNvPicPr>
          <p:nvPr/>
        </p:nvPicPr>
        <p:blipFill>
          <a:blip r:embed="rId5">
            <a:extLst>
              <a:ext uri="{28A0092B-C50C-407E-A947-70E740481C1C}">
                <a14:useLocalDpi xmlns:a14="http://schemas.microsoft.com/office/drawing/2010/main" val="0"/>
              </a:ext>
            </a:extLst>
          </a:blip>
          <a:srcRect t="17725" r="9557"/>
          <a:stretch/>
        </p:blipFill>
        <p:spPr>
          <a:xfrm>
            <a:off x="8370078" y="721784"/>
            <a:ext cx="3339320" cy="2707216"/>
          </a:xfrm>
          <a:prstGeom prst="rect">
            <a:avLst/>
          </a:prstGeom>
          <a:ln w="88900" cap="sq" cmpd="thickThin">
            <a:noFill/>
            <a:prstDash val="solid"/>
            <a:miter lim="800000"/>
          </a:ln>
          <a:effectLst>
            <a:innerShdw blurRad="76200">
              <a:srgbClr val="000000"/>
            </a:innerShdw>
          </a:effectLst>
        </p:spPr>
      </p:pic>
    </p:spTree>
    <p:extLst>
      <p:ext uri="{BB962C8B-B14F-4D97-AF65-F5344CB8AC3E}">
        <p14:creationId xmlns:p14="http://schemas.microsoft.com/office/powerpoint/2010/main" val="166868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75075B4F-61B5-8C11-AC39-01670B117EE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29F0EE08-3A83-4383-07E5-72E1085B8911}"/>
              </a:ext>
            </a:extLst>
          </p:cNvPr>
          <p:cNvSpPr>
            <a:spLocks noGrp="1"/>
          </p:cNvSpPr>
          <p:nvPr>
            <p:ph type="ctrTitle"/>
          </p:nvPr>
        </p:nvSpPr>
        <p:spPr>
          <a:xfrm>
            <a:off x="1829860" y="5853521"/>
            <a:ext cx="8825521" cy="698003"/>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BBED4296-CADB-FD88-2D04-1AD98FCE04A0}"/>
              </a:ext>
            </a:extLst>
          </p:cNvPr>
          <p:cNvSpPr>
            <a:spLocks noGrp="1"/>
          </p:cNvSpPr>
          <p:nvPr>
            <p:ph type="subTitle" idx="1"/>
          </p:nvPr>
        </p:nvSpPr>
        <p:spPr>
          <a:xfrm>
            <a:off x="589167" y="3557116"/>
            <a:ext cx="7472482" cy="1434762"/>
          </a:xfrm>
        </p:spPr>
        <p:txBody>
          <a:bodyPr anchor="ctr">
            <a:normAutofit/>
          </a:bodyPr>
          <a:lstStyle/>
          <a:p>
            <a:r>
              <a:rPr lang="en-US" sz="1700" dirty="0"/>
              <a:t>U.S. District Court Magistrate Judge Jeremiah McCarthy, Dr. Christine Farrow and Brian Melber, Esq. (not pictured) welcomed 38 new citizens from 20 countries at a Naturalization Ceremony in U.S. District Court on 9/3/2025. </a:t>
            </a:r>
          </a:p>
          <a:p>
            <a:r>
              <a:rPr lang="en-US" sz="1700" dirty="0"/>
              <a:t>There was a long line as everyone wanted to take a selfie with the most popular Magistrate Judge. </a:t>
            </a:r>
          </a:p>
        </p:txBody>
      </p:sp>
      <p:pic>
        <p:nvPicPr>
          <p:cNvPr id="6" name="Picture 5" descr="Logo&#10;&#10;AI-generated content may be incorrect.">
            <a:extLst>
              <a:ext uri="{FF2B5EF4-FFF2-40B4-BE49-F238E27FC236}">
                <a16:creationId xmlns:a16="http://schemas.microsoft.com/office/drawing/2014/main" id="{474B905A-4EAE-BA73-CCBC-4383A62F9D70}"/>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368103" y="4991878"/>
            <a:ext cx="1786703" cy="1792150"/>
          </a:xfrm>
          <a:prstGeom prst="rect">
            <a:avLst/>
          </a:prstGeom>
        </p:spPr>
      </p:pic>
      <p:pic>
        <p:nvPicPr>
          <p:cNvPr id="10" name="Picture 9">
            <a:extLst>
              <a:ext uri="{FF2B5EF4-FFF2-40B4-BE49-F238E27FC236}">
                <a16:creationId xmlns:a16="http://schemas.microsoft.com/office/drawing/2014/main" id="{46951454-799D-A5E6-DBED-44EB18A327AF}"/>
              </a:ext>
            </a:extLst>
          </p:cNvPr>
          <p:cNvPicPr>
            <a:picLocks noChangeAspect="1"/>
          </p:cNvPicPr>
          <p:nvPr/>
        </p:nvPicPr>
        <p:blipFill>
          <a:blip r:embed="rId3">
            <a:extLst>
              <a:ext uri="{28A0092B-C50C-407E-A947-70E740481C1C}">
                <a14:useLocalDpi xmlns:a14="http://schemas.microsoft.com/office/drawing/2010/main" val="0"/>
              </a:ext>
            </a:extLst>
          </a:blip>
          <a:srcRect b="14121"/>
          <a:stretch/>
        </p:blipFill>
        <p:spPr>
          <a:xfrm rot="10800000">
            <a:off x="4141033" y="403215"/>
            <a:ext cx="4203176" cy="27072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descr="A group of people posing for a photo&#10;&#10;AI-generated content may be incorrect.">
            <a:extLst>
              <a:ext uri="{FF2B5EF4-FFF2-40B4-BE49-F238E27FC236}">
                <a16:creationId xmlns:a16="http://schemas.microsoft.com/office/drawing/2014/main" id="{E7DFA303-18AB-27F1-4E7C-8C49C72C48A5}"/>
              </a:ext>
            </a:extLst>
          </p:cNvPr>
          <p:cNvPicPr>
            <a:picLocks noChangeAspect="1"/>
          </p:cNvPicPr>
          <p:nvPr/>
        </p:nvPicPr>
        <p:blipFill>
          <a:blip r:embed="rId4">
            <a:extLst>
              <a:ext uri="{28A0092B-C50C-407E-A947-70E740481C1C}">
                <a14:useLocalDpi xmlns:a14="http://schemas.microsoft.com/office/drawing/2010/main" val="0"/>
              </a:ext>
            </a:extLst>
          </a:blip>
          <a:srcRect l="23373" t="10819" r="5126" b="9076"/>
          <a:stretch/>
        </p:blipFill>
        <p:spPr>
          <a:xfrm rot="5400000">
            <a:off x="8729263" y="554088"/>
            <a:ext cx="3099657" cy="2604434"/>
          </a:xfrm>
          <a:prstGeom prst="rect">
            <a:avLst/>
          </a:prstGeom>
          <a:ln>
            <a:noFill/>
          </a:ln>
          <a:effectLst>
            <a:outerShdw blurRad="190500" algn="tl" rotWithShape="0">
              <a:srgbClr val="000000">
                <a:alpha val="70000"/>
              </a:srgbClr>
            </a:outerShdw>
          </a:effectLst>
        </p:spPr>
      </p:pic>
      <p:pic>
        <p:nvPicPr>
          <p:cNvPr id="4" name="Picture 3" descr="A picture containing indoor&#10;&#10;AI-generated content may be incorrect.">
            <a:extLst>
              <a:ext uri="{FF2B5EF4-FFF2-40B4-BE49-F238E27FC236}">
                <a16:creationId xmlns:a16="http://schemas.microsoft.com/office/drawing/2014/main" id="{372A40DB-F062-2F7D-8ED2-A12307832ED6}"/>
              </a:ext>
            </a:extLst>
          </p:cNvPr>
          <p:cNvPicPr>
            <a:picLocks noChangeAspect="1"/>
          </p:cNvPicPr>
          <p:nvPr/>
        </p:nvPicPr>
        <p:blipFill>
          <a:blip r:embed="rId5">
            <a:extLst>
              <a:ext uri="{28A0092B-C50C-407E-A947-70E740481C1C}">
                <a14:useLocalDpi xmlns:a14="http://schemas.microsoft.com/office/drawing/2010/main" val="0"/>
              </a:ext>
            </a:extLst>
          </a:blip>
          <a:srcRect l="30711" t="6521" r="2172"/>
          <a:stretch/>
        </p:blipFill>
        <p:spPr>
          <a:xfrm rot="5400000">
            <a:off x="651481" y="340901"/>
            <a:ext cx="2794573" cy="2919201"/>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2DC45D66-D127-65BD-D312-D12A1846DBE9}"/>
              </a:ext>
            </a:extLst>
          </p:cNvPr>
          <p:cNvPicPr>
            <a:picLocks noChangeAspect="1"/>
          </p:cNvPicPr>
          <p:nvPr/>
        </p:nvPicPr>
        <p:blipFill>
          <a:blip r:embed="rId6"/>
          <a:stretch>
            <a:fillRect/>
          </a:stretch>
        </p:blipFill>
        <p:spPr>
          <a:xfrm rot="892897">
            <a:off x="9037122" y="3624219"/>
            <a:ext cx="2692940" cy="2506435"/>
          </a:xfrm>
          <a:prstGeom prst="rect">
            <a:avLst/>
          </a:prstGeom>
        </p:spPr>
      </p:pic>
    </p:spTree>
    <p:extLst>
      <p:ext uri="{BB962C8B-B14F-4D97-AF65-F5344CB8AC3E}">
        <p14:creationId xmlns:p14="http://schemas.microsoft.com/office/powerpoint/2010/main" val="147497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882ACFC8-4059-B7F2-EEB8-68925C90347B}"/>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F5674997-B0C7-B830-A1DF-A54B7DD2D965}"/>
              </a:ext>
            </a:extLst>
          </p:cNvPr>
          <p:cNvSpPr>
            <a:spLocks noGrp="1"/>
          </p:cNvSpPr>
          <p:nvPr>
            <p:ph type="ctrTitle"/>
          </p:nvPr>
        </p:nvSpPr>
        <p:spPr>
          <a:xfrm>
            <a:off x="3635938" y="5711688"/>
            <a:ext cx="7966895" cy="678000"/>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1E10DC5B-5E05-7ED5-341C-D81FDF1413E9}"/>
              </a:ext>
            </a:extLst>
          </p:cNvPr>
          <p:cNvSpPr>
            <a:spLocks noGrp="1"/>
          </p:cNvSpPr>
          <p:nvPr>
            <p:ph type="subTitle" idx="1"/>
          </p:nvPr>
        </p:nvSpPr>
        <p:spPr>
          <a:xfrm>
            <a:off x="4071188" y="4155227"/>
            <a:ext cx="6416420" cy="1556461"/>
          </a:xfrm>
        </p:spPr>
        <p:txBody>
          <a:bodyPr anchor="ctr">
            <a:normAutofit/>
          </a:bodyPr>
          <a:lstStyle/>
          <a:p>
            <a:r>
              <a:rPr lang="en-US" sz="1700" dirty="0"/>
              <a:t>Judge Craig Hannah, DA Michael Keane, ADA Jerry Marti and Michael Perley, Esq., (not pictured) joined Dr. Christine Farrow and Mary Struebel at the Masten District Civics Day on 10/9/2025.</a:t>
            </a:r>
          </a:p>
        </p:txBody>
      </p:sp>
      <p:pic>
        <p:nvPicPr>
          <p:cNvPr id="5" name="Picture 4" descr="Logo&#10;&#10;AI-generated content may be incorrect.">
            <a:extLst>
              <a:ext uri="{FF2B5EF4-FFF2-40B4-BE49-F238E27FC236}">
                <a16:creationId xmlns:a16="http://schemas.microsoft.com/office/drawing/2014/main" id="{CC339859-1A60-B2B7-AAC2-2B4E3DF2722D}"/>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597538"/>
            <a:ext cx="1786703" cy="1792150"/>
          </a:xfrm>
          <a:prstGeom prst="rect">
            <a:avLst/>
          </a:prstGeom>
        </p:spPr>
      </p:pic>
      <p:pic>
        <p:nvPicPr>
          <p:cNvPr id="6" name="Picture 5" descr="A picture containing text, floor, indoor, person&#10;&#10;AI-generated content may be incorrect.">
            <a:extLst>
              <a:ext uri="{FF2B5EF4-FFF2-40B4-BE49-F238E27FC236}">
                <a16:creationId xmlns:a16="http://schemas.microsoft.com/office/drawing/2014/main" id="{A18C8304-009F-22AC-77A9-F46569BA0C33}"/>
              </a:ext>
            </a:extLst>
          </p:cNvPr>
          <p:cNvPicPr>
            <a:picLocks noChangeAspect="1"/>
          </p:cNvPicPr>
          <p:nvPr/>
        </p:nvPicPr>
        <p:blipFill>
          <a:blip r:embed="rId3">
            <a:extLst>
              <a:ext uri="{28A0092B-C50C-407E-A947-70E740481C1C}">
                <a14:useLocalDpi xmlns:a14="http://schemas.microsoft.com/office/drawing/2010/main" val="0"/>
              </a:ext>
            </a:extLst>
          </a:blip>
          <a:srcRect l="9841" r="14307"/>
          <a:stretch/>
        </p:blipFill>
        <p:spPr>
          <a:xfrm>
            <a:off x="1109830" y="288222"/>
            <a:ext cx="4021213" cy="3976065"/>
          </a:xfrm>
          <a:prstGeom prst="ellipse">
            <a:avLst/>
          </a:prstGeom>
          <a:ln>
            <a:noFill/>
          </a:ln>
          <a:effectLst>
            <a:softEdge rad="112500"/>
          </a:effectLst>
        </p:spPr>
      </p:pic>
      <p:pic>
        <p:nvPicPr>
          <p:cNvPr id="12" name="Picture 11" descr="A picture containing text&#10;&#10;AI-generated content may be incorrect.">
            <a:extLst>
              <a:ext uri="{FF2B5EF4-FFF2-40B4-BE49-F238E27FC236}">
                <a16:creationId xmlns:a16="http://schemas.microsoft.com/office/drawing/2014/main" id="{5C0B7138-F1CE-54E9-CF12-0A5E373D1A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6345219" y="468312"/>
            <a:ext cx="4736951" cy="3552713"/>
          </a:xfrm>
          <a:prstGeom prst="rect">
            <a:avLst/>
          </a:prstGeom>
          <a:ln>
            <a:noFill/>
          </a:ln>
          <a:effectLst>
            <a:softEdge rad="112500"/>
          </a:effectLst>
        </p:spPr>
      </p:pic>
    </p:spTree>
    <p:extLst>
      <p:ext uri="{BB962C8B-B14F-4D97-AF65-F5344CB8AC3E}">
        <p14:creationId xmlns:p14="http://schemas.microsoft.com/office/powerpoint/2010/main" val="55317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2F2B864-A619-B40B-7BAC-E00A64F4F1C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2B0C182-7A68-B18A-7042-A545C89B5878}"/>
              </a:ext>
            </a:extLst>
          </p:cNvPr>
          <p:cNvSpPr>
            <a:spLocks noGrp="1"/>
          </p:cNvSpPr>
          <p:nvPr>
            <p:ph type="ctrTitle"/>
          </p:nvPr>
        </p:nvSpPr>
        <p:spPr>
          <a:xfrm>
            <a:off x="3474343" y="5330475"/>
            <a:ext cx="7971698" cy="737915"/>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36C39F4E-585C-C07B-5AC4-0E5F725F95E9}"/>
              </a:ext>
            </a:extLst>
          </p:cNvPr>
          <p:cNvSpPr>
            <a:spLocks noGrp="1"/>
          </p:cNvSpPr>
          <p:nvPr>
            <p:ph type="subTitle" idx="1"/>
          </p:nvPr>
        </p:nvSpPr>
        <p:spPr>
          <a:xfrm>
            <a:off x="3097763" y="3543950"/>
            <a:ext cx="8505070" cy="1606547"/>
          </a:xfrm>
        </p:spPr>
        <p:txBody>
          <a:bodyPr anchor="ctr">
            <a:normAutofit/>
          </a:bodyPr>
          <a:lstStyle/>
          <a:p>
            <a:r>
              <a:rPr lang="en-US" sz="1700" dirty="0"/>
              <a:t>On 10/16/2025 Judge JaHarr Pridgen and Judge Catherine Nugent-Panepinto joined us to share their wisdom with an auditorium full of students at Frederick Law Olmstead School. </a:t>
            </a:r>
          </a:p>
        </p:txBody>
      </p:sp>
      <p:pic>
        <p:nvPicPr>
          <p:cNvPr id="2" name="Picture 1" descr="Logo&#10;&#10;AI-generated content may be incorrect.">
            <a:extLst>
              <a:ext uri="{FF2B5EF4-FFF2-40B4-BE49-F238E27FC236}">
                <a16:creationId xmlns:a16="http://schemas.microsoft.com/office/drawing/2014/main" id="{B0AEBEF5-B238-10D1-9315-9B4EA2465262}"/>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755698"/>
            <a:ext cx="1786703" cy="1792150"/>
          </a:xfrm>
          <a:prstGeom prst="rect">
            <a:avLst/>
          </a:prstGeom>
        </p:spPr>
      </p:pic>
      <p:pic>
        <p:nvPicPr>
          <p:cNvPr id="7" name="Picture 6" descr="A group of people sitting in a room&#10;&#10;AI-generated content may be incorrect.">
            <a:extLst>
              <a:ext uri="{FF2B5EF4-FFF2-40B4-BE49-F238E27FC236}">
                <a16:creationId xmlns:a16="http://schemas.microsoft.com/office/drawing/2014/main" id="{456BB48F-035B-8F79-5AEE-7086D0E8E17D}"/>
              </a:ext>
            </a:extLst>
          </p:cNvPr>
          <p:cNvPicPr>
            <a:picLocks noChangeAspect="1"/>
          </p:cNvPicPr>
          <p:nvPr/>
        </p:nvPicPr>
        <p:blipFill>
          <a:blip r:embed="rId3">
            <a:extLst>
              <a:ext uri="{28A0092B-C50C-407E-A947-70E740481C1C}">
                <a14:useLocalDpi xmlns:a14="http://schemas.microsoft.com/office/drawing/2010/main" val="0"/>
              </a:ext>
            </a:extLst>
          </a:blip>
          <a:srcRect t="29176" r="18776"/>
          <a:stretch/>
        </p:blipFill>
        <p:spPr>
          <a:xfrm>
            <a:off x="4302952" y="649847"/>
            <a:ext cx="3586096" cy="23451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A group of people posing for a photo&#10;&#10;AI-generated content may be incorrect.">
            <a:extLst>
              <a:ext uri="{FF2B5EF4-FFF2-40B4-BE49-F238E27FC236}">
                <a16:creationId xmlns:a16="http://schemas.microsoft.com/office/drawing/2014/main" id="{578B622F-CD97-7B16-42D0-B844F104C3AB}"/>
              </a:ext>
            </a:extLst>
          </p:cNvPr>
          <p:cNvPicPr>
            <a:picLocks noChangeAspect="1"/>
          </p:cNvPicPr>
          <p:nvPr/>
        </p:nvPicPr>
        <p:blipFill>
          <a:blip r:embed="rId4">
            <a:extLst>
              <a:ext uri="{28A0092B-C50C-407E-A947-70E740481C1C}">
                <a14:useLocalDpi xmlns:a14="http://schemas.microsoft.com/office/drawing/2010/main" val="0"/>
              </a:ext>
            </a:extLst>
          </a:blip>
          <a:srcRect l="18776" t="21020" r="14196"/>
          <a:stretch/>
        </p:blipFill>
        <p:spPr>
          <a:xfrm>
            <a:off x="589167" y="468312"/>
            <a:ext cx="3064540" cy="2708238"/>
          </a:xfrm>
          <a:prstGeom prst="rect">
            <a:avLst/>
          </a:prstGeom>
          <a:ln w="88900" cap="sq" cmpd="thickThin">
            <a:noFill/>
            <a:prstDash val="solid"/>
            <a:miter lim="800000"/>
          </a:ln>
          <a:effectLst>
            <a:innerShdw blurRad="76200">
              <a:srgbClr val="000000"/>
            </a:innerShdw>
          </a:effectLst>
        </p:spPr>
      </p:pic>
      <p:pic>
        <p:nvPicPr>
          <p:cNvPr id="5" name="Picture 4" descr="A group of people sitting at a table in a room&#10;&#10;AI-generated content may be incorrect.">
            <a:extLst>
              <a:ext uri="{FF2B5EF4-FFF2-40B4-BE49-F238E27FC236}">
                <a16:creationId xmlns:a16="http://schemas.microsoft.com/office/drawing/2014/main" id="{EC44BA34-43A1-334B-3C2A-34A4FA4C1AAF}"/>
              </a:ext>
            </a:extLst>
          </p:cNvPr>
          <p:cNvPicPr>
            <a:picLocks noChangeAspect="1"/>
          </p:cNvPicPr>
          <p:nvPr/>
        </p:nvPicPr>
        <p:blipFill>
          <a:blip r:embed="rId5">
            <a:extLst>
              <a:ext uri="{28A0092B-C50C-407E-A947-70E740481C1C}">
                <a14:useLocalDpi xmlns:a14="http://schemas.microsoft.com/office/drawing/2010/main" val="0"/>
              </a:ext>
            </a:extLst>
          </a:blip>
          <a:srcRect l="25356" t="14382" r="5542" b="3521"/>
          <a:stretch/>
        </p:blipFill>
        <p:spPr>
          <a:xfrm>
            <a:off x="8538293" y="540570"/>
            <a:ext cx="3112575" cy="2773481"/>
          </a:xfrm>
          <a:prstGeom prst="rect">
            <a:avLst/>
          </a:prstGeom>
          <a:ln w="88900" cap="sq" cmpd="thickThin">
            <a:noFill/>
            <a:prstDash val="solid"/>
            <a:miter lim="800000"/>
          </a:ln>
          <a:effectLst>
            <a:innerShdw blurRad="76200">
              <a:srgbClr val="000000"/>
            </a:innerShdw>
          </a:effectLst>
        </p:spPr>
      </p:pic>
    </p:spTree>
    <p:extLst>
      <p:ext uri="{BB962C8B-B14F-4D97-AF65-F5344CB8AC3E}">
        <p14:creationId xmlns:p14="http://schemas.microsoft.com/office/powerpoint/2010/main" val="262032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5E62A839-0CCB-8842-B1B6-D64D713A3F2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AE7C3992-F1D5-86B1-A261-5D70334F7421}"/>
              </a:ext>
            </a:extLst>
          </p:cNvPr>
          <p:cNvSpPr>
            <a:spLocks noGrp="1"/>
          </p:cNvSpPr>
          <p:nvPr>
            <p:ph type="ctrTitle"/>
          </p:nvPr>
        </p:nvSpPr>
        <p:spPr>
          <a:xfrm>
            <a:off x="2768393" y="5907110"/>
            <a:ext cx="8245505" cy="747980"/>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63E01368-6AE3-1F52-70C5-5E9448B7AFA0}"/>
              </a:ext>
            </a:extLst>
          </p:cNvPr>
          <p:cNvSpPr>
            <a:spLocks noGrp="1"/>
          </p:cNvSpPr>
          <p:nvPr>
            <p:ph type="subTitle" idx="1"/>
          </p:nvPr>
        </p:nvSpPr>
        <p:spPr>
          <a:xfrm>
            <a:off x="2772036" y="3690064"/>
            <a:ext cx="6474928" cy="2059433"/>
          </a:xfrm>
        </p:spPr>
        <p:txBody>
          <a:bodyPr anchor="ctr">
            <a:normAutofit/>
          </a:bodyPr>
          <a:lstStyle/>
          <a:p>
            <a:r>
              <a:rPr lang="en-US" sz="1700" dirty="0"/>
              <a:t>Judge Susan Eagan, Judge Mary Slisz, Dr. Christine Farrow and U.S. District Court Magistrate Judge Jeremiah McCarthy spoke with students from Buffalo Prep at UB South Campus’s Allen Hall on 10/29/2025. </a:t>
            </a:r>
          </a:p>
          <a:p>
            <a:r>
              <a:rPr lang="en-US" sz="1700" dirty="0"/>
              <a:t>Not pictured: Judge Deborah Chimes and ADA Natalie Lesh joined Dr. Christine Farrow at Orchard Park High School on 11/6/2025.</a:t>
            </a:r>
          </a:p>
        </p:txBody>
      </p:sp>
      <p:pic>
        <p:nvPicPr>
          <p:cNvPr id="5" name="Picture 4" descr="Logo&#10;&#10;AI-generated content may be incorrect.">
            <a:extLst>
              <a:ext uri="{FF2B5EF4-FFF2-40B4-BE49-F238E27FC236}">
                <a16:creationId xmlns:a16="http://schemas.microsoft.com/office/drawing/2014/main" id="{C7CDFACF-4022-49E0-6297-3AC0AF79332E}"/>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832197"/>
            <a:ext cx="1786703" cy="1792150"/>
          </a:xfrm>
          <a:prstGeom prst="rect">
            <a:avLst/>
          </a:prstGeom>
        </p:spPr>
      </p:pic>
      <p:pic>
        <p:nvPicPr>
          <p:cNvPr id="6" name="Picture 5" descr="A picture containing text&#10;&#10;AI-generated content may be incorrect.">
            <a:extLst>
              <a:ext uri="{FF2B5EF4-FFF2-40B4-BE49-F238E27FC236}">
                <a16:creationId xmlns:a16="http://schemas.microsoft.com/office/drawing/2014/main" id="{D2F9A93A-A603-73C2-762E-D14FB0ECF0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31982" y="741414"/>
            <a:ext cx="3429000" cy="2571750"/>
          </a:xfrm>
          <a:prstGeom prst="ellipse">
            <a:avLst/>
          </a:prstGeom>
          <a:ln>
            <a:noFill/>
          </a:ln>
          <a:effectLst>
            <a:softEdge rad="112500"/>
          </a:effectLst>
        </p:spPr>
      </p:pic>
      <p:pic>
        <p:nvPicPr>
          <p:cNvPr id="10" name="Picture 9">
            <a:extLst>
              <a:ext uri="{FF2B5EF4-FFF2-40B4-BE49-F238E27FC236}">
                <a16:creationId xmlns:a16="http://schemas.microsoft.com/office/drawing/2014/main" id="{5F5C4614-3682-DB9C-F6C6-35F1026010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9063777" y="2684310"/>
            <a:ext cx="3429001" cy="2571751"/>
          </a:xfrm>
          <a:prstGeom prst="ellipse">
            <a:avLst/>
          </a:prstGeom>
          <a:ln>
            <a:noFill/>
          </a:ln>
          <a:effectLst>
            <a:softEdge rad="112500"/>
          </a:effectLst>
        </p:spPr>
      </p:pic>
      <p:pic>
        <p:nvPicPr>
          <p:cNvPr id="12" name="Picture 11" descr="A group of people posing for a photo&#10;&#10;AI-generated content may be incorrect.">
            <a:extLst>
              <a:ext uri="{FF2B5EF4-FFF2-40B4-BE49-F238E27FC236}">
                <a16:creationId xmlns:a16="http://schemas.microsoft.com/office/drawing/2014/main" id="{3FF59B64-23C1-4DBF-272F-585218B9CA7B}"/>
              </a:ext>
            </a:extLst>
          </p:cNvPr>
          <p:cNvPicPr>
            <a:picLocks noChangeAspect="1"/>
          </p:cNvPicPr>
          <p:nvPr/>
        </p:nvPicPr>
        <p:blipFill>
          <a:blip r:embed="rId5">
            <a:extLst>
              <a:ext uri="{28A0092B-C50C-407E-A947-70E740481C1C}">
                <a14:useLocalDpi xmlns:a14="http://schemas.microsoft.com/office/drawing/2010/main" val="0"/>
              </a:ext>
            </a:extLst>
          </a:blip>
          <a:srcRect l="27832" t="2540" b="12402"/>
          <a:stretch/>
        </p:blipFill>
        <p:spPr>
          <a:xfrm rot="5400000">
            <a:off x="3061065" y="696785"/>
            <a:ext cx="3010325" cy="2661008"/>
          </a:xfrm>
          <a:prstGeom prst="rect">
            <a:avLst/>
          </a:prstGeom>
          <a:ln w="38100" cap="sq">
            <a:noFill/>
            <a:prstDash val="solid"/>
            <a:miter lim="800000"/>
          </a:ln>
          <a:effectLst>
            <a:outerShdw blurRad="50800" dist="38100" dir="2700000" algn="tl" rotWithShape="0">
              <a:srgbClr val="000000">
                <a:alpha val="43000"/>
              </a:srgbClr>
            </a:outerShdw>
          </a:effectLst>
        </p:spPr>
      </p:pic>
      <p:pic>
        <p:nvPicPr>
          <p:cNvPr id="14" name="Picture 13" descr="A person giving a presentation&#10;&#10;AI-generated content may be incorrect.">
            <a:extLst>
              <a:ext uri="{FF2B5EF4-FFF2-40B4-BE49-F238E27FC236}">
                <a16:creationId xmlns:a16="http://schemas.microsoft.com/office/drawing/2014/main" id="{CA236F36-3CE6-9E5B-5343-0075008FDEC7}"/>
              </a:ext>
            </a:extLst>
          </p:cNvPr>
          <p:cNvPicPr>
            <a:picLocks noChangeAspect="1"/>
          </p:cNvPicPr>
          <p:nvPr/>
        </p:nvPicPr>
        <p:blipFill>
          <a:blip r:embed="rId6">
            <a:extLst>
              <a:ext uri="{28A0092B-C50C-407E-A947-70E740481C1C}">
                <a14:useLocalDpi xmlns:a14="http://schemas.microsoft.com/office/drawing/2010/main" val="0"/>
              </a:ext>
            </a:extLst>
          </a:blip>
          <a:srcRect t="42547" r="21905"/>
          <a:stretch/>
        </p:blipFill>
        <p:spPr>
          <a:xfrm>
            <a:off x="6364063" y="312788"/>
            <a:ext cx="3732475" cy="2059433"/>
          </a:xfrm>
          <a:prstGeom prst="rect">
            <a:avLst/>
          </a:prstGeom>
          <a:ln w="38100" cap="sq">
            <a:no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2484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D4C7CF2-A565-03EC-C411-07BEF49E56F1}"/>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8052FE6-D9B3-789F-01C4-1869F484E2C8}"/>
              </a:ext>
            </a:extLst>
          </p:cNvPr>
          <p:cNvSpPr>
            <a:spLocks noGrp="1"/>
          </p:cNvSpPr>
          <p:nvPr>
            <p:ph type="ctrTitle"/>
          </p:nvPr>
        </p:nvSpPr>
        <p:spPr>
          <a:xfrm>
            <a:off x="3585995" y="5989784"/>
            <a:ext cx="7896002" cy="763294"/>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5C450EAF-7395-67AF-6F42-8F57C78BEBCF}"/>
              </a:ext>
            </a:extLst>
          </p:cNvPr>
          <p:cNvSpPr>
            <a:spLocks noGrp="1"/>
          </p:cNvSpPr>
          <p:nvPr>
            <p:ph type="subTitle" idx="1"/>
          </p:nvPr>
        </p:nvSpPr>
        <p:spPr>
          <a:xfrm>
            <a:off x="3585995" y="3895729"/>
            <a:ext cx="7692994" cy="2094055"/>
          </a:xfrm>
        </p:spPr>
        <p:txBody>
          <a:bodyPr anchor="ctr">
            <a:normAutofit/>
          </a:bodyPr>
          <a:lstStyle/>
          <a:p>
            <a:r>
              <a:rPr lang="en-US" sz="1700" dirty="0"/>
              <a:t>On 11/7/2025, Alumna and former cheerleader, Judge Shannon Filbert, Judge Susan Eagan and Michael Perley, Esq. joined us to offer their perspective on jury service to students at West Seneca East High School. Judge M. William Boller and ADA Natalie Lesh did the same at West Seneca East on 11/10/2025. </a:t>
            </a:r>
          </a:p>
          <a:p>
            <a:r>
              <a:rPr lang="en-US" sz="1700" dirty="0"/>
              <a:t>Not pictured: Judge Brenda Freedman, Dr. Christine Farrow and Natalie Lesh spoke with students about the importance of jury service at Lake Shore High School on 11/14/2025. </a:t>
            </a:r>
          </a:p>
        </p:txBody>
      </p:sp>
      <p:pic>
        <p:nvPicPr>
          <p:cNvPr id="2" name="Picture 1" descr="Logo&#10;&#10;AI-generated content may be incorrect.">
            <a:extLst>
              <a:ext uri="{FF2B5EF4-FFF2-40B4-BE49-F238E27FC236}">
                <a16:creationId xmlns:a16="http://schemas.microsoft.com/office/drawing/2014/main" id="{05B94662-2574-71CC-699E-867BBD56C0EA}"/>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7" y="4597538"/>
            <a:ext cx="1786703" cy="1792150"/>
          </a:xfrm>
          <a:prstGeom prst="rect">
            <a:avLst/>
          </a:prstGeom>
        </p:spPr>
      </p:pic>
      <p:pic>
        <p:nvPicPr>
          <p:cNvPr id="5" name="Picture 4">
            <a:extLst>
              <a:ext uri="{FF2B5EF4-FFF2-40B4-BE49-F238E27FC236}">
                <a16:creationId xmlns:a16="http://schemas.microsoft.com/office/drawing/2014/main" id="{B68870F3-E2CB-1A45-0736-9E1D9A0760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4489524" y="868217"/>
            <a:ext cx="3212951" cy="24097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Graphical user interface&#10;&#10;AI-generated content may be incorrect.">
            <a:extLst>
              <a:ext uri="{FF2B5EF4-FFF2-40B4-BE49-F238E27FC236}">
                <a16:creationId xmlns:a16="http://schemas.microsoft.com/office/drawing/2014/main" id="{73EBF769-60C4-53DD-F64C-2B0DDCD674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589167" y="853517"/>
            <a:ext cx="3212951" cy="2409713"/>
          </a:xfrm>
          <a:prstGeom prst="rect">
            <a:avLst/>
          </a:prstGeom>
          <a:ln>
            <a:noFill/>
          </a:ln>
          <a:effectLst>
            <a:outerShdw blurRad="190500" algn="tl" rotWithShape="0">
              <a:srgbClr val="000000">
                <a:alpha val="70000"/>
              </a:srgbClr>
            </a:outerShdw>
          </a:effectLst>
        </p:spPr>
      </p:pic>
      <p:pic>
        <p:nvPicPr>
          <p:cNvPr id="13" name="Picture 12" descr="A picture containing text, person, posing&#10;&#10;AI-generated content may be incorrect.">
            <a:extLst>
              <a:ext uri="{FF2B5EF4-FFF2-40B4-BE49-F238E27FC236}">
                <a16:creationId xmlns:a16="http://schemas.microsoft.com/office/drawing/2014/main" id="{7C9AF902-5D3A-66F4-A4C5-9671CF89CA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8389881" y="868216"/>
            <a:ext cx="3212952" cy="240971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2868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1E2B7740-631A-6BF4-92E1-19FC18CBA53B}"/>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25E42202-7E27-DE17-7EBC-56493E6B2D3E}"/>
              </a:ext>
            </a:extLst>
          </p:cNvPr>
          <p:cNvSpPr>
            <a:spLocks noGrp="1"/>
          </p:cNvSpPr>
          <p:nvPr>
            <p:ph type="ctrTitle"/>
          </p:nvPr>
        </p:nvSpPr>
        <p:spPr>
          <a:xfrm>
            <a:off x="3415004" y="5649019"/>
            <a:ext cx="7951884" cy="848253"/>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C90228D7-0A5B-5794-81D4-B11C89016811}"/>
              </a:ext>
            </a:extLst>
          </p:cNvPr>
          <p:cNvSpPr>
            <a:spLocks noGrp="1"/>
          </p:cNvSpPr>
          <p:nvPr>
            <p:ph type="subTitle" idx="1"/>
          </p:nvPr>
        </p:nvSpPr>
        <p:spPr>
          <a:xfrm>
            <a:off x="2963211" y="3879773"/>
            <a:ext cx="8607205" cy="1929208"/>
          </a:xfrm>
        </p:spPr>
        <p:txBody>
          <a:bodyPr anchor="ctr">
            <a:normAutofit/>
          </a:bodyPr>
          <a:lstStyle/>
          <a:p>
            <a:r>
              <a:rPr lang="en-US" sz="1700" dirty="0"/>
              <a:t>On 11/20/2025, Jury Diversification Committee members Administrative Judge Amy Martoche, Judge Craig Hannah, Judge Susan Eagan, U.S. District Court Magistrate Judge Jeremiah McCarthy, Dr. Christine Farrow, ADA Natalie Lesh, Federal Public Defender Fonda Kubiak and U.S. District Court Confidential Law Clerk Andrew Moeller spoke with the Erie County Legislature about the importance of jury diversity and civic responsibility. </a:t>
            </a:r>
          </a:p>
        </p:txBody>
      </p:sp>
      <p:pic>
        <p:nvPicPr>
          <p:cNvPr id="2" name="Picture 1" descr="Logo&#10;&#10;AI-generated content may be incorrect.">
            <a:extLst>
              <a:ext uri="{FF2B5EF4-FFF2-40B4-BE49-F238E27FC236}">
                <a16:creationId xmlns:a16="http://schemas.microsoft.com/office/drawing/2014/main" id="{9A6D9979-5745-8102-06EA-7D1DBFBCD854}"/>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6" y="4752944"/>
            <a:ext cx="1786703" cy="1792150"/>
          </a:xfrm>
          <a:prstGeom prst="rect">
            <a:avLst/>
          </a:prstGeom>
        </p:spPr>
      </p:pic>
      <p:pic>
        <p:nvPicPr>
          <p:cNvPr id="5" name="Picture 4" descr="A picture containing text, indoor, cluttered&#10;&#10;AI-generated content may be incorrect.">
            <a:extLst>
              <a:ext uri="{FF2B5EF4-FFF2-40B4-BE49-F238E27FC236}">
                <a16:creationId xmlns:a16="http://schemas.microsoft.com/office/drawing/2014/main" id="{1DE5177A-20EC-346A-3464-82F9005AAD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630871" y="784855"/>
            <a:ext cx="3489997" cy="26174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03419BF2-DAFF-DEEB-06F3-D902284F7D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452315" y="857358"/>
            <a:ext cx="3091380" cy="2318535"/>
          </a:xfrm>
          <a:prstGeom prst="rect">
            <a:avLst/>
          </a:prstGeom>
          <a:ln>
            <a:noFill/>
          </a:ln>
          <a:effectLst>
            <a:softEdge rad="112500"/>
          </a:effectLst>
        </p:spPr>
      </p:pic>
      <p:pic>
        <p:nvPicPr>
          <p:cNvPr id="15" name="Picture 14" descr="A picture containing indoor&#10;&#10;AI-generated content may be incorrect.">
            <a:extLst>
              <a:ext uri="{FF2B5EF4-FFF2-40B4-BE49-F238E27FC236}">
                <a16:creationId xmlns:a16="http://schemas.microsoft.com/office/drawing/2014/main" id="{5256D12A-C7D4-E00B-E1DC-5C5D4439A8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7875144" y="630898"/>
            <a:ext cx="3695272" cy="27714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7423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D580EB3-0A95-6AAC-317B-17DCF4CDB0A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FA8B769C-B9BC-8629-7D0D-EEE2DDCF0D5A}"/>
              </a:ext>
            </a:extLst>
          </p:cNvPr>
          <p:cNvSpPr>
            <a:spLocks noGrp="1"/>
          </p:cNvSpPr>
          <p:nvPr>
            <p:ph type="ctrTitle"/>
          </p:nvPr>
        </p:nvSpPr>
        <p:spPr>
          <a:xfrm>
            <a:off x="3197333" y="5606378"/>
            <a:ext cx="7931336" cy="767157"/>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DFC0E85F-0633-25C7-CF32-958054BAF31D}"/>
              </a:ext>
            </a:extLst>
          </p:cNvPr>
          <p:cNvSpPr>
            <a:spLocks noGrp="1"/>
          </p:cNvSpPr>
          <p:nvPr>
            <p:ph type="subTitle" idx="1"/>
          </p:nvPr>
        </p:nvSpPr>
        <p:spPr>
          <a:xfrm>
            <a:off x="3283784" y="3928188"/>
            <a:ext cx="7480834" cy="1635622"/>
          </a:xfrm>
        </p:spPr>
        <p:txBody>
          <a:bodyPr anchor="ctr">
            <a:normAutofit/>
          </a:bodyPr>
          <a:lstStyle/>
          <a:p>
            <a:r>
              <a:rPr lang="en-US" sz="1700" dirty="0"/>
              <a:t>Judge Brenda Freedman, Dr. Christine Farrow and ADA Natalie Lesh (not pictured) joined us for our presentation to Sweet Home High School students on 12/5/2025. </a:t>
            </a:r>
          </a:p>
        </p:txBody>
      </p:sp>
      <p:pic>
        <p:nvPicPr>
          <p:cNvPr id="2" name="Picture 1" descr="Logo&#10;&#10;AI-generated content may be incorrect.">
            <a:extLst>
              <a:ext uri="{FF2B5EF4-FFF2-40B4-BE49-F238E27FC236}">
                <a16:creationId xmlns:a16="http://schemas.microsoft.com/office/drawing/2014/main" id="{B4DD632A-7FC0-B779-76EF-58C109C59815}"/>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589166" y="4700175"/>
            <a:ext cx="1786703" cy="1792150"/>
          </a:xfrm>
          <a:prstGeom prst="rect">
            <a:avLst/>
          </a:prstGeom>
        </p:spPr>
      </p:pic>
      <p:pic>
        <p:nvPicPr>
          <p:cNvPr id="6" name="Picture 5" descr="A group of people posing for a photo&#10;&#10;AI-generated content may be incorrect.">
            <a:extLst>
              <a:ext uri="{FF2B5EF4-FFF2-40B4-BE49-F238E27FC236}">
                <a16:creationId xmlns:a16="http://schemas.microsoft.com/office/drawing/2014/main" id="{C581E5E4-568A-88F1-828F-BA2F0B987107}"/>
              </a:ext>
            </a:extLst>
          </p:cNvPr>
          <p:cNvPicPr>
            <a:picLocks noChangeAspect="1"/>
          </p:cNvPicPr>
          <p:nvPr/>
        </p:nvPicPr>
        <p:blipFill>
          <a:blip r:embed="rId3">
            <a:extLst>
              <a:ext uri="{28A0092B-C50C-407E-A947-70E740481C1C}">
                <a14:useLocalDpi xmlns:a14="http://schemas.microsoft.com/office/drawing/2010/main" val="0"/>
              </a:ext>
            </a:extLst>
          </a:blip>
          <a:srcRect l="17214" t="17181" r="16145" b="9463"/>
          <a:stretch/>
        </p:blipFill>
        <p:spPr>
          <a:xfrm>
            <a:off x="8353253" y="868043"/>
            <a:ext cx="3281082" cy="2708832"/>
          </a:xfrm>
          <a:prstGeom prst="roundRect">
            <a:avLst>
              <a:gd name="adj" fmla="val 4167"/>
            </a:avLst>
          </a:prstGeom>
          <a:solidFill>
            <a:srgbClr val="FFFFFF"/>
          </a:solidFill>
          <a:ln w="76200" cap="sq">
            <a:solidFill>
              <a:schemeClr val="tx2">
                <a:lumMod val="25000"/>
                <a:lumOff val="75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8" name="Picture 7">
            <a:extLst>
              <a:ext uri="{FF2B5EF4-FFF2-40B4-BE49-F238E27FC236}">
                <a16:creationId xmlns:a16="http://schemas.microsoft.com/office/drawing/2014/main" id="{31065F3D-2F6E-526F-6A26-0D2F55531DB6}"/>
              </a:ext>
            </a:extLst>
          </p:cNvPr>
          <p:cNvPicPr>
            <a:picLocks noChangeAspect="1"/>
          </p:cNvPicPr>
          <p:nvPr/>
        </p:nvPicPr>
        <p:blipFill>
          <a:blip r:embed="rId4">
            <a:extLst>
              <a:ext uri="{28A0092B-C50C-407E-A947-70E740481C1C}">
                <a14:useLocalDpi xmlns:a14="http://schemas.microsoft.com/office/drawing/2010/main" val="0"/>
              </a:ext>
            </a:extLst>
          </a:blip>
          <a:srcRect l="37208" t="5836" r="2273" b="6842"/>
          <a:stretch/>
        </p:blipFill>
        <p:spPr>
          <a:xfrm rot="5400000">
            <a:off x="691454" y="873057"/>
            <a:ext cx="2490041" cy="2694616"/>
          </a:xfrm>
          <a:prstGeom prst="roundRect">
            <a:avLst>
              <a:gd name="adj" fmla="val 4167"/>
            </a:avLst>
          </a:prstGeom>
          <a:solidFill>
            <a:srgbClr val="FFFFFF"/>
          </a:solidFill>
          <a:ln w="76200" cap="sq">
            <a:solidFill>
              <a:schemeClr val="tx2">
                <a:lumMod val="25000"/>
                <a:lumOff val="75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2" name="Picture 11" descr="A picture containing text&#10;&#10;AI-generated content may be incorrect.">
            <a:extLst>
              <a:ext uri="{FF2B5EF4-FFF2-40B4-BE49-F238E27FC236}">
                <a16:creationId xmlns:a16="http://schemas.microsoft.com/office/drawing/2014/main" id="{498355A4-8622-D4BF-A32D-2588BCFF78EF}"/>
              </a:ext>
            </a:extLst>
          </p:cNvPr>
          <p:cNvPicPr>
            <a:picLocks noChangeAspect="1"/>
          </p:cNvPicPr>
          <p:nvPr/>
        </p:nvPicPr>
        <p:blipFill>
          <a:blip r:embed="rId5">
            <a:extLst>
              <a:ext uri="{28A0092B-C50C-407E-A947-70E740481C1C}">
                <a14:useLocalDpi xmlns:a14="http://schemas.microsoft.com/office/drawing/2010/main" val="0"/>
              </a:ext>
            </a:extLst>
          </a:blip>
          <a:srcRect l="22197" t="29098" r="11921" b="31529"/>
          <a:stretch/>
        </p:blipFill>
        <p:spPr>
          <a:xfrm rot="10800000">
            <a:off x="3564923" y="1295206"/>
            <a:ext cx="4507190" cy="2020186"/>
          </a:xfrm>
          <a:prstGeom prst="rect">
            <a:avLst/>
          </a:prstGeom>
          <a:ln>
            <a:noFill/>
          </a:ln>
          <a:effectLst>
            <a:softEdge rad="112500"/>
          </a:effectLst>
        </p:spPr>
      </p:pic>
    </p:spTree>
    <p:extLst>
      <p:ext uri="{BB962C8B-B14F-4D97-AF65-F5344CB8AC3E}">
        <p14:creationId xmlns:p14="http://schemas.microsoft.com/office/powerpoint/2010/main" val="3155750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BB60D76B-6BC1-BDA9-A356-FC02EB22013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93173E24-6949-2124-19DE-D6C06BAFAFF0}"/>
              </a:ext>
            </a:extLst>
          </p:cNvPr>
          <p:cNvSpPr>
            <a:spLocks noGrp="1"/>
          </p:cNvSpPr>
          <p:nvPr>
            <p:ph type="ctrTitle"/>
          </p:nvPr>
        </p:nvSpPr>
        <p:spPr>
          <a:xfrm>
            <a:off x="2502626" y="5906977"/>
            <a:ext cx="7962158" cy="836859"/>
          </a:xfrm>
        </p:spPr>
        <p:txBody>
          <a:bodyPr anchor="ctr">
            <a:normAutofit fontScale="90000"/>
          </a:bodyPr>
          <a:lstStyle/>
          <a:p>
            <a:br>
              <a:rPr lang="en-US" sz="3200" b="1" dirty="0"/>
            </a:br>
            <a:r>
              <a:rPr lang="en-US" sz="3200" b="1" dirty="0"/>
              <a:t>2025 COMMUNITY OUTREACH AND EDUCATION </a:t>
            </a:r>
            <a:br>
              <a:rPr lang="en-US" sz="3200" b="1" dirty="0"/>
            </a:br>
            <a:endParaRPr lang="en-US" sz="3200" dirty="0"/>
          </a:p>
        </p:txBody>
      </p:sp>
      <p:sp>
        <p:nvSpPr>
          <p:cNvPr id="3" name="Subtitle 2">
            <a:extLst>
              <a:ext uri="{FF2B5EF4-FFF2-40B4-BE49-F238E27FC236}">
                <a16:creationId xmlns:a16="http://schemas.microsoft.com/office/drawing/2014/main" id="{879A415B-9245-B4AF-BEA1-1929FC41D4CB}"/>
              </a:ext>
            </a:extLst>
          </p:cNvPr>
          <p:cNvSpPr>
            <a:spLocks noGrp="1"/>
          </p:cNvSpPr>
          <p:nvPr>
            <p:ph type="subTitle" idx="1"/>
          </p:nvPr>
        </p:nvSpPr>
        <p:spPr>
          <a:xfrm>
            <a:off x="2314052" y="3775282"/>
            <a:ext cx="6121031" cy="1785412"/>
          </a:xfrm>
        </p:spPr>
        <p:txBody>
          <a:bodyPr anchor="ctr">
            <a:normAutofit/>
          </a:bodyPr>
          <a:lstStyle/>
          <a:p>
            <a:r>
              <a:rPr lang="en-US" sz="1700" dirty="0"/>
              <a:t>Dr. Christine Farrow and ADA Justin Caldwell kept the students engaged at Frontier High School on 12/10/2025. </a:t>
            </a:r>
          </a:p>
          <a:p>
            <a:r>
              <a:rPr lang="en-US" sz="1700" dirty="0"/>
              <a:t>The calendar year finished out at Buffalo Seminary on 12/16/2025 with Judge Jeannette Ogden joining us to share her experiences. </a:t>
            </a:r>
          </a:p>
        </p:txBody>
      </p:sp>
      <p:pic>
        <p:nvPicPr>
          <p:cNvPr id="2" name="Picture 1" descr="Logo&#10;&#10;AI-generated content may be incorrect.">
            <a:extLst>
              <a:ext uri="{FF2B5EF4-FFF2-40B4-BE49-F238E27FC236}">
                <a16:creationId xmlns:a16="http://schemas.microsoft.com/office/drawing/2014/main" id="{3313F818-B0D6-8128-1BB7-749135EB488E}"/>
              </a:ext>
            </a:extLst>
          </p:cNvPr>
          <p:cNvPicPr>
            <a:picLocks noChangeAspect="1"/>
          </p:cNvPicPr>
          <p:nvPr/>
        </p:nvPicPr>
        <p:blipFill>
          <a:blip r:embed="rId2">
            <a:extLst>
              <a:ext uri="{28A0092B-C50C-407E-A947-70E740481C1C}">
                <a14:useLocalDpi xmlns:a14="http://schemas.microsoft.com/office/drawing/2010/main" val="0"/>
              </a:ext>
            </a:extLst>
          </a:blip>
          <a:srcRect l="30209" r="35977" b="41637"/>
          <a:stretch/>
        </p:blipFill>
        <p:spPr>
          <a:xfrm>
            <a:off x="278853" y="4904901"/>
            <a:ext cx="1786703" cy="1792150"/>
          </a:xfrm>
          <a:prstGeom prst="rect">
            <a:avLst/>
          </a:prstGeom>
        </p:spPr>
      </p:pic>
      <p:pic>
        <p:nvPicPr>
          <p:cNvPr id="5" name="Picture 4">
            <a:extLst>
              <a:ext uri="{FF2B5EF4-FFF2-40B4-BE49-F238E27FC236}">
                <a16:creationId xmlns:a16="http://schemas.microsoft.com/office/drawing/2014/main" id="{8DC750CE-1FED-870A-5DF1-2825B6C5FE56}"/>
              </a:ext>
            </a:extLst>
          </p:cNvPr>
          <p:cNvPicPr>
            <a:picLocks noChangeAspect="1"/>
          </p:cNvPicPr>
          <p:nvPr/>
        </p:nvPicPr>
        <p:blipFill>
          <a:blip r:embed="rId3">
            <a:extLst>
              <a:ext uri="{28A0092B-C50C-407E-A947-70E740481C1C}">
                <a14:useLocalDpi xmlns:a14="http://schemas.microsoft.com/office/drawing/2010/main" val="0"/>
              </a:ext>
            </a:extLst>
          </a:blip>
          <a:srcRect l="20980" t="17255" r="22431" b="10901"/>
          <a:stretch/>
        </p:blipFill>
        <p:spPr>
          <a:xfrm>
            <a:off x="744394" y="431522"/>
            <a:ext cx="3050426" cy="290456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a:extLst>
              <a:ext uri="{FF2B5EF4-FFF2-40B4-BE49-F238E27FC236}">
                <a16:creationId xmlns:a16="http://schemas.microsoft.com/office/drawing/2014/main" id="{77AEFE7A-47A8-D220-4C43-D504BDEDC4F2}"/>
              </a:ext>
            </a:extLst>
          </p:cNvPr>
          <p:cNvPicPr>
            <a:picLocks noChangeAspect="1"/>
          </p:cNvPicPr>
          <p:nvPr/>
        </p:nvPicPr>
        <p:blipFill>
          <a:blip r:embed="rId4">
            <a:extLst>
              <a:ext uri="{28A0092B-C50C-407E-A947-70E740481C1C}">
                <a14:useLocalDpi xmlns:a14="http://schemas.microsoft.com/office/drawing/2010/main" val="0"/>
              </a:ext>
            </a:extLst>
          </a:blip>
          <a:srcRect l="29804"/>
          <a:stretch/>
        </p:blipFill>
        <p:spPr>
          <a:xfrm rot="5400000">
            <a:off x="4879828" y="431404"/>
            <a:ext cx="2718743" cy="2904803"/>
          </a:xfrm>
          <a:prstGeom prst="rect">
            <a:avLst/>
          </a:prstGeom>
          <a:ln>
            <a:noFill/>
          </a:ln>
          <a:effectLst>
            <a:outerShdw blurRad="190500" algn="tl" rotWithShape="0">
              <a:srgbClr val="000000">
                <a:alpha val="70000"/>
              </a:srgbClr>
            </a:outerShdw>
          </a:effectLst>
        </p:spPr>
      </p:pic>
      <p:pic>
        <p:nvPicPr>
          <p:cNvPr id="6" name="Picture 5">
            <a:extLst>
              <a:ext uri="{FF2B5EF4-FFF2-40B4-BE49-F238E27FC236}">
                <a16:creationId xmlns:a16="http://schemas.microsoft.com/office/drawing/2014/main" id="{41BAC6CF-F404-647E-C72E-F96AF1C80B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3579" y="524434"/>
            <a:ext cx="3191840" cy="2393881"/>
          </a:xfrm>
          <a:prstGeom prst="rect">
            <a:avLst/>
          </a:prstGeom>
          <a:ln w="88900" cap="sq" cmpd="thickThin">
            <a:noFill/>
            <a:prstDash val="solid"/>
            <a:miter lim="800000"/>
          </a:ln>
          <a:effectLst>
            <a:innerShdw blurRad="76200">
              <a:srgbClr val="000000"/>
            </a:innerShdw>
          </a:effectLst>
        </p:spPr>
      </p:pic>
      <p:pic>
        <p:nvPicPr>
          <p:cNvPr id="8" name="Picture 7">
            <a:extLst>
              <a:ext uri="{FF2B5EF4-FFF2-40B4-BE49-F238E27FC236}">
                <a16:creationId xmlns:a16="http://schemas.microsoft.com/office/drawing/2014/main" id="{79F59FCF-9383-84EA-296E-826A3E98E15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a:off x="8683579" y="3336088"/>
            <a:ext cx="3191839" cy="23938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89403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746</TotalTime>
  <Words>1202</Words>
  <Application>Microsoft Office PowerPoint</Application>
  <PresentationFormat>Widescreen</PresentationFormat>
  <Paragraphs>61</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lpstr> 2025 COMMUNITY OUTREACH AND EDUCATION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Christine Farrow</dc:creator>
  <cp:lastModifiedBy>Mary Struebel</cp:lastModifiedBy>
  <cp:revision>43</cp:revision>
  <dcterms:created xsi:type="dcterms:W3CDTF">2025-12-10T15:07:51Z</dcterms:created>
  <dcterms:modified xsi:type="dcterms:W3CDTF">2026-07-09T14:47:22Z</dcterms:modified>
</cp:coreProperties>
</file>