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91" r:id="rId3"/>
    <p:sldId id="287" r:id="rId4"/>
    <p:sldId id="274" r:id="rId5"/>
    <p:sldId id="275" r:id="rId6"/>
    <p:sldId id="276" r:id="rId7"/>
    <p:sldId id="277" r:id="rId8"/>
    <p:sldId id="278" r:id="rId9"/>
    <p:sldId id="280" r:id="rId10"/>
    <p:sldId id="293"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rant, Laquisha" initials="GL"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25" autoAdjust="0"/>
    <p:restoredTop sz="80479" autoAdjust="0"/>
  </p:normalViewPr>
  <p:slideViewPr>
    <p:cSldViewPr>
      <p:cViewPr varScale="1">
        <p:scale>
          <a:sx n="60" d="100"/>
          <a:sy n="60" d="100"/>
        </p:scale>
        <p:origin x="557" y="48"/>
      </p:cViewPr>
      <p:guideLst>
        <p:guide orient="horz" pos="2160"/>
        <p:guide pos="2880"/>
      </p:guideLst>
    </p:cSldViewPr>
  </p:slideViewPr>
  <p:notesTextViewPr>
    <p:cViewPr>
      <p:scale>
        <a:sx n="1" d="1"/>
        <a:sy n="1" d="1"/>
      </p:scale>
      <p:origin x="0" y="0"/>
    </p:cViewPr>
  </p:notesTextViewPr>
  <p:notesViewPr>
    <p:cSldViewPr>
      <p:cViewPr varScale="1">
        <p:scale>
          <a:sx n="87" d="100"/>
          <a:sy n="87" d="100"/>
        </p:scale>
        <p:origin x="-3780"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0"/>
      <c:rotY val="0"/>
      <c:rAngAx val="0"/>
    </c:view3D>
    <c:floor>
      <c:thickness val="0"/>
    </c:floor>
    <c:sideWall>
      <c:thickness val="0"/>
    </c:sideWall>
    <c:backWall>
      <c:thickness val="0"/>
    </c:backWall>
    <c:plotArea>
      <c:layout>
        <c:manualLayout>
          <c:layoutTarget val="inner"/>
          <c:xMode val="edge"/>
          <c:yMode val="edge"/>
          <c:x val="0"/>
          <c:y val="1.7984065163240599E-2"/>
          <c:w val="1"/>
          <c:h val="0.80298246881496704"/>
        </c:manualLayout>
      </c:layout>
      <c:bar3DChart>
        <c:barDir val="col"/>
        <c:grouping val="stacked"/>
        <c:varyColors val="0"/>
        <c:ser>
          <c:idx val="4"/>
          <c:order val="0"/>
          <c:tx>
            <c:strRef>
              <c:f>mmr!$G$5</c:f>
              <c:strCache>
                <c:ptCount val="1"/>
                <c:pt idx="0">
                  <c:v>ADP with Brad H</c:v>
                </c:pt>
              </c:strCache>
            </c:strRef>
          </c:tx>
          <c:spPr>
            <a:solidFill>
              <a:schemeClr val="accent1"/>
            </a:solidFill>
          </c:spPr>
          <c:invertIfNegative val="0"/>
          <c:cat>
            <c:numRef>
              <c:f>mmr!$B$6:$B$10</c:f>
              <c:numCache>
                <c:formatCode>General</c:formatCode>
                <c:ptCount val="5"/>
                <c:pt idx="0">
                  <c:v>2011</c:v>
                </c:pt>
                <c:pt idx="1">
                  <c:v>2012</c:v>
                </c:pt>
                <c:pt idx="2">
                  <c:v>2013</c:v>
                </c:pt>
                <c:pt idx="3">
                  <c:v>2014</c:v>
                </c:pt>
                <c:pt idx="4">
                  <c:v>2015</c:v>
                </c:pt>
              </c:numCache>
            </c:numRef>
          </c:cat>
          <c:val>
            <c:numRef>
              <c:f>mmr!$G$6:$G$10</c:f>
              <c:numCache>
                <c:formatCode>General</c:formatCode>
                <c:ptCount val="5"/>
                <c:pt idx="0">
                  <c:v>4093</c:v>
                </c:pt>
                <c:pt idx="1">
                  <c:v>4178</c:v>
                </c:pt>
                <c:pt idx="2">
                  <c:v>4376</c:v>
                </c:pt>
                <c:pt idx="3">
                  <c:v>4335</c:v>
                </c:pt>
                <c:pt idx="4">
                  <c:v>4198</c:v>
                </c:pt>
              </c:numCache>
            </c:numRef>
          </c:val>
        </c:ser>
        <c:ser>
          <c:idx val="1"/>
          <c:order val="1"/>
          <c:tx>
            <c:strRef>
              <c:f>mmr!$D$5</c:f>
              <c:strCache>
                <c:ptCount val="1"/>
                <c:pt idx="0">
                  <c:v>ADP without Brad H</c:v>
                </c:pt>
              </c:strCache>
            </c:strRef>
          </c:tx>
          <c:spPr>
            <a:solidFill>
              <a:srgbClr val="FFC000"/>
            </a:solidFill>
          </c:spPr>
          <c:invertIfNegative val="0"/>
          <c:cat>
            <c:numRef>
              <c:f>mmr!$B$6:$B$10</c:f>
              <c:numCache>
                <c:formatCode>General</c:formatCode>
                <c:ptCount val="5"/>
                <c:pt idx="0">
                  <c:v>2011</c:v>
                </c:pt>
                <c:pt idx="1">
                  <c:v>2012</c:v>
                </c:pt>
                <c:pt idx="2">
                  <c:v>2013</c:v>
                </c:pt>
                <c:pt idx="3">
                  <c:v>2014</c:v>
                </c:pt>
                <c:pt idx="4">
                  <c:v>2015</c:v>
                </c:pt>
              </c:numCache>
            </c:numRef>
          </c:cat>
          <c:val>
            <c:numRef>
              <c:f>mmr!$D$6:$D$10</c:f>
              <c:numCache>
                <c:formatCode>General</c:formatCode>
                <c:ptCount val="5"/>
                <c:pt idx="0">
                  <c:v>8697</c:v>
                </c:pt>
                <c:pt idx="1">
                  <c:v>8109</c:v>
                </c:pt>
                <c:pt idx="2">
                  <c:v>7451</c:v>
                </c:pt>
                <c:pt idx="3">
                  <c:v>7073</c:v>
                </c:pt>
                <c:pt idx="4">
                  <c:v>6042</c:v>
                </c:pt>
              </c:numCache>
            </c:numRef>
          </c:val>
        </c:ser>
        <c:dLbls>
          <c:showLegendKey val="0"/>
          <c:showVal val="0"/>
          <c:showCatName val="0"/>
          <c:showSerName val="0"/>
          <c:showPercent val="0"/>
          <c:showBubbleSize val="0"/>
        </c:dLbls>
        <c:gapWidth val="150"/>
        <c:shape val="box"/>
        <c:axId val="172849184"/>
        <c:axId val="172849968"/>
        <c:axId val="0"/>
      </c:bar3DChart>
      <c:catAx>
        <c:axId val="172849184"/>
        <c:scaling>
          <c:orientation val="minMax"/>
        </c:scaling>
        <c:delete val="0"/>
        <c:axPos val="b"/>
        <c:numFmt formatCode="General" sourceLinked="1"/>
        <c:majorTickMark val="out"/>
        <c:minorTickMark val="none"/>
        <c:tickLblPos val="nextTo"/>
        <c:crossAx val="172849968"/>
        <c:crosses val="autoZero"/>
        <c:auto val="1"/>
        <c:lblAlgn val="ctr"/>
        <c:lblOffset val="100"/>
        <c:noMultiLvlLbl val="0"/>
      </c:catAx>
      <c:valAx>
        <c:axId val="172849968"/>
        <c:scaling>
          <c:orientation val="minMax"/>
        </c:scaling>
        <c:delete val="0"/>
        <c:axPos val="l"/>
        <c:majorGridlines/>
        <c:numFmt formatCode="General" sourceLinked="1"/>
        <c:majorTickMark val="out"/>
        <c:minorTickMark val="none"/>
        <c:tickLblPos val="none"/>
        <c:crossAx val="172849184"/>
        <c:crosses val="autoZero"/>
        <c:crossBetween val="between"/>
        <c:majorUnit val="1500"/>
      </c:valAx>
      <c:spPr>
        <a:noFill/>
        <a:ln w="25400">
          <a:noFill/>
        </a:ln>
      </c:spPr>
    </c:plotArea>
    <c:legend>
      <c:legendPos val="b"/>
      <c:layout>
        <c:manualLayout>
          <c:xMode val="edge"/>
          <c:yMode val="edge"/>
          <c:x val="0.49288665305725698"/>
          <c:y val="0"/>
          <c:w val="0.47718965684844999"/>
          <c:h val="5.7090159170204498E-2"/>
        </c:manualLayout>
      </c:layout>
      <c:overlay val="0"/>
    </c:legend>
    <c:plotVisOnly val="1"/>
    <c:dispBlanksAs val="gap"/>
    <c:showDLblsOverMax val="0"/>
  </c:chart>
  <c:txPr>
    <a:bodyPr/>
    <a:lstStyle/>
    <a:p>
      <a:pPr>
        <a:defRPr sz="1400"/>
      </a:pPr>
      <a:endParaRPr lang="en-US"/>
    </a:p>
  </c:txPr>
  <c:externalData r:id="rId1">
    <c:autoUpdate val="0"/>
  </c:externalData>
  <c:userShapes r:id="rId2"/>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5C604E6-023D-4865-B53D-A60862C74BD4}" type="doc">
      <dgm:prSet loTypeId="urn:microsoft.com/office/officeart/2005/8/layout/pyramid3" loCatId="pyramid" qsTypeId="urn:microsoft.com/office/officeart/2005/8/quickstyle/simple1" qsCatId="simple" csTypeId="urn:microsoft.com/office/officeart/2005/8/colors/accent1_2" csCatId="accent1" phldr="1"/>
      <dgm:spPr/>
    </dgm:pt>
    <dgm:pt modelId="{9AD38EB6-6B22-4822-A61D-5DFEF6177AA7}">
      <dgm:prSet phldrT="[Text]" custT="1"/>
      <dgm:spPr/>
      <dgm:t>
        <a:bodyPr/>
        <a:lstStyle/>
        <a:p>
          <a:r>
            <a:rPr lang="en-US" sz="2400" dirty="0" smtClean="0">
              <a:solidFill>
                <a:schemeClr val="bg1"/>
              </a:solidFill>
              <a:effectLst>
                <a:outerShdw blurRad="38100" dist="38100" dir="2700000" algn="tl">
                  <a:srgbClr val="000000">
                    <a:alpha val="43137"/>
                  </a:srgbClr>
                </a:outerShdw>
              </a:effectLst>
            </a:rPr>
            <a:t>Avoid the criminal justice system in the first place; </a:t>
          </a:r>
          <a:endParaRPr lang="en-US" sz="2400" dirty="0">
            <a:solidFill>
              <a:schemeClr val="bg1"/>
            </a:solidFill>
            <a:effectLst>
              <a:outerShdw blurRad="38100" dist="38100" dir="2700000" algn="tl">
                <a:srgbClr val="000000">
                  <a:alpha val="43137"/>
                </a:srgbClr>
              </a:outerShdw>
            </a:effectLst>
          </a:endParaRPr>
        </a:p>
      </dgm:t>
    </dgm:pt>
    <dgm:pt modelId="{6FB518C2-8A78-495A-8F29-743BA31A98F5}" type="parTrans" cxnId="{7D41BDCD-C347-454D-ABAB-F80487AFC3B9}">
      <dgm:prSet/>
      <dgm:spPr/>
      <dgm:t>
        <a:bodyPr/>
        <a:lstStyle/>
        <a:p>
          <a:endParaRPr lang="en-US"/>
        </a:p>
      </dgm:t>
    </dgm:pt>
    <dgm:pt modelId="{5D183F6F-1BFE-44FE-AAC0-581E0894CA5B}" type="sibTrans" cxnId="{7D41BDCD-C347-454D-ABAB-F80487AFC3B9}">
      <dgm:prSet/>
      <dgm:spPr/>
      <dgm:t>
        <a:bodyPr/>
        <a:lstStyle/>
        <a:p>
          <a:endParaRPr lang="en-US"/>
        </a:p>
      </dgm:t>
    </dgm:pt>
    <dgm:pt modelId="{A321EA6B-8296-4CB6-AC34-143E0A9751DF}">
      <dgm:prSet custT="1"/>
      <dgm:spPr/>
      <dgm:t>
        <a:bodyPr/>
        <a:lstStyle/>
        <a:p>
          <a:r>
            <a:rPr lang="en-US" sz="2400" dirty="0" smtClean="0">
              <a:solidFill>
                <a:schemeClr val="bg1"/>
              </a:solidFill>
              <a:effectLst>
                <a:outerShdw blurRad="38100" dist="38100" dir="2700000" algn="tl">
                  <a:srgbClr val="000000">
                    <a:alpha val="43137"/>
                  </a:srgbClr>
                </a:outerShdw>
              </a:effectLst>
            </a:rPr>
            <a:t>treated outside of a jail setting; </a:t>
          </a:r>
          <a:endParaRPr lang="en-US" sz="2400" dirty="0">
            <a:solidFill>
              <a:schemeClr val="bg1"/>
            </a:solidFill>
            <a:effectLst>
              <a:outerShdw blurRad="38100" dist="38100" dir="2700000" algn="tl">
                <a:srgbClr val="000000">
                  <a:alpha val="43137"/>
                </a:srgbClr>
              </a:outerShdw>
            </a:effectLst>
          </a:endParaRPr>
        </a:p>
      </dgm:t>
    </dgm:pt>
    <dgm:pt modelId="{AE8FC9A6-5501-4178-AAD5-3BEBDEF9D3D7}" type="parTrans" cxnId="{C45AE154-B6C1-48F0-A915-59694D289DBE}">
      <dgm:prSet/>
      <dgm:spPr/>
      <dgm:t>
        <a:bodyPr/>
        <a:lstStyle/>
        <a:p>
          <a:endParaRPr lang="en-US"/>
        </a:p>
      </dgm:t>
    </dgm:pt>
    <dgm:pt modelId="{D463B0E7-F5ED-4F5A-ABB9-3F34B156D75E}" type="sibTrans" cxnId="{C45AE154-B6C1-48F0-A915-59694D289DBE}">
      <dgm:prSet/>
      <dgm:spPr/>
      <dgm:t>
        <a:bodyPr/>
        <a:lstStyle/>
        <a:p>
          <a:endParaRPr lang="en-US"/>
        </a:p>
      </dgm:t>
    </dgm:pt>
    <dgm:pt modelId="{D9B755CF-6DE6-4A69-8907-17BECDDD7022}">
      <dgm:prSet custT="1"/>
      <dgm:spPr/>
      <dgm:t>
        <a:bodyPr/>
        <a:lstStyle/>
        <a:p>
          <a:r>
            <a:rPr lang="en-US" sz="2400" dirty="0" smtClean="0">
              <a:solidFill>
                <a:schemeClr val="bg1"/>
              </a:solidFill>
              <a:effectLst>
                <a:outerShdw blurRad="38100" dist="38100" dir="2700000" algn="tl">
                  <a:srgbClr val="000000">
                    <a:alpha val="43137"/>
                  </a:srgbClr>
                </a:outerShdw>
              </a:effectLst>
            </a:rPr>
            <a:t>receive therapeutic interventions; </a:t>
          </a:r>
          <a:endParaRPr lang="en-US" sz="2400" dirty="0">
            <a:solidFill>
              <a:schemeClr val="bg1"/>
            </a:solidFill>
            <a:effectLst>
              <a:outerShdw blurRad="38100" dist="38100" dir="2700000" algn="tl">
                <a:srgbClr val="000000">
                  <a:alpha val="43137"/>
                </a:srgbClr>
              </a:outerShdw>
            </a:effectLst>
          </a:endParaRPr>
        </a:p>
      </dgm:t>
    </dgm:pt>
    <dgm:pt modelId="{56C74E90-D416-4AB5-BA8C-1034A8BC3DE8}" type="parTrans" cxnId="{75D446F0-FBEB-4166-B377-D5A810AB8517}">
      <dgm:prSet/>
      <dgm:spPr/>
      <dgm:t>
        <a:bodyPr/>
        <a:lstStyle/>
        <a:p>
          <a:endParaRPr lang="en-US"/>
        </a:p>
      </dgm:t>
    </dgm:pt>
    <dgm:pt modelId="{0DA16558-C6D9-4A68-8517-2C76997290D9}" type="sibTrans" cxnId="{75D446F0-FBEB-4166-B377-D5A810AB8517}">
      <dgm:prSet/>
      <dgm:spPr/>
      <dgm:t>
        <a:bodyPr/>
        <a:lstStyle/>
        <a:p>
          <a:endParaRPr lang="en-US"/>
        </a:p>
      </dgm:t>
    </dgm:pt>
    <dgm:pt modelId="{11F91B54-3325-42B1-A3EC-E8B8093629B9}">
      <dgm:prSet custT="1"/>
      <dgm:spPr/>
      <dgm:t>
        <a:bodyPr anchor="ctr"/>
        <a:lstStyle/>
        <a:p>
          <a:r>
            <a:rPr lang="en-US" sz="2000" dirty="0" smtClean="0">
              <a:solidFill>
                <a:schemeClr val="bg1"/>
              </a:solidFill>
              <a:effectLst>
                <a:outerShdw blurRad="38100" dist="38100" dir="2700000" algn="tl">
                  <a:srgbClr val="000000">
                    <a:alpha val="43137"/>
                  </a:srgbClr>
                </a:outerShdw>
              </a:effectLst>
            </a:rPr>
            <a:t>connected to service</a:t>
          </a:r>
          <a:endParaRPr lang="en-US" sz="2000" dirty="0">
            <a:solidFill>
              <a:schemeClr val="bg1"/>
            </a:solidFill>
            <a:effectLst>
              <a:outerShdw blurRad="38100" dist="38100" dir="2700000" algn="tl">
                <a:srgbClr val="000000">
                  <a:alpha val="43137"/>
                </a:srgbClr>
              </a:outerShdw>
            </a:effectLst>
          </a:endParaRPr>
        </a:p>
      </dgm:t>
    </dgm:pt>
    <dgm:pt modelId="{42F2B30E-30FD-4C04-ACBE-9401E7696DA1}" type="parTrans" cxnId="{4BAD4613-4D9D-4B9C-96B0-076854635599}">
      <dgm:prSet/>
      <dgm:spPr/>
      <dgm:t>
        <a:bodyPr/>
        <a:lstStyle/>
        <a:p>
          <a:endParaRPr lang="en-US"/>
        </a:p>
      </dgm:t>
    </dgm:pt>
    <dgm:pt modelId="{29359928-1192-42AD-A091-61311C92ECAC}" type="sibTrans" cxnId="{4BAD4613-4D9D-4B9C-96B0-076854635599}">
      <dgm:prSet/>
      <dgm:spPr/>
      <dgm:t>
        <a:bodyPr/>
        <a:lstStyle/>
        <a:p>
          <a:endParaRPr lang="en-US"/>
        </a:p>
      </dgm:t>
    </dgm:pt>
    <dgm:pt modelId="{BEAEDDAA-AEE5-4C4B-AA80-1F0331114B44}" type="pres">
      <dgm:prSet presAssocID="{B5C604E6-023D-4865-B53D-A60862C74BD4}" presName="Name0" presStyleCnt="0">
        <dgm:presLayoutVars>
          <dgm:dir/>
          <dgm:animLvl val="lvl"/>
          <dgm:resizeHandles val="exact"/>
        </dgm:presLayoutVars>
      </dgm:prSet>
      <dgm:spPr/>
    </dgm:pt>
    <dgm:pt modelId="{890C97AE-7643-4E31-BF44-78533DF91ACB}" type="pres">
      <dgm:prSet presAssocID="{9AD38EB6-6B22-4822-A61D-5DFEF6177AA7}" presName="Name8" presStyleCnt="0"/>
      <dgm:spPr/>
    </dgm:pt>
    <dgm:pt modelId="{532C0C05-F79E-4354-8DE6-8D872412B8D3}" type="pres">
      <dgm:prSet presAssocID="{9AD38EB6-6B22-4822-A61D-5DFEF6177AA7}" presName="level" presStyleLbl="node1" presStyleIdx="0" presStyleCnt="4" custLinFactNeighborX="1961">
        <dgm:presLayoutVars>
          <dgm:chMax val="1"/>
          <dgm:bulletEnabled val="1"/>
        </dgm:presLayoutVars>
      </dgm:prSet>
      <dgm:spPr/>
      <dgm:t>
        <a:bodyPr/>
        <a:lstStyle/>
        <a:p>
          <a:endParaRPr lang="en-US"/>
        </a:p>
      </dgm:t>
    </dgm:pt>
    <dgm:pt modelId="{CCE78946-9AA6-43D9-A34A-A9A3D8357C42}" type="pres">
      <dgm:prSet presAssocID="{9AD38EB6-6B22-4822-A61D-5DFEF6177AA7}" presName="levelTx" presStyleLbl="revTx" presStyleIdx="0" presStyleCnt="0">
        <dgm:presLayoutVars>
          <dgm:chMax val="1"/>
          <dgm:bulletEnabled val="1"/>
        </dgm:presLayoutVars>
      </dgm:prSet>
      <dgm:spPr/>
      <dgm:t>
        <a:bodyPr/>
        <a:lstStyle/>
        <a:p>
          <a:endParaRPr lang="en-US"/>
        </a:p>
      </dgm:t>
    </dgm:pt>
    <dgm:pt modelId="{EA989400-13D4-41A1-B2AF-638263382112}" type="pres">
      <dgm:prSet presAssocID="{A321EA6B-8296-4CB6-AC34-143E0A9751DF}" presName="Name8" presStyleCnt="0"/>
      <dgm:spPr/>
    </dgm:pt>
    <dgm:pt modelId="{3BDEFF19-FA76-4324-88B9-9FC10FBC88D3}" type="pres">
      <dgm:prSet presAssocID="{A321EA6B-8296-4CB6-AC34-143E0A9751DF}" presName="level" presStyleLbl="node1" presStyleIdx="1" presStyleCnt="4" custScaleX="99346">
        <dgm:presLayoutVars>
          <dgm:chMax val="1"/>
          <dgm:bulletEnabled val="1"/>
        </dgm:presLayoutVars>
      </dgm:prSet>
      <dgm:spPr/>
      <dgm:t>
        <a:bodyPr/>
        <a:lstStyle/>
        <a:p>
          <a:endParaRPr lang="en-US"/>
        </a:p>
      </dgm:t>
    </dgm:pt>
    <dgm:pt modelId="{C9E78A73-939B-41B8-AC11-E9D0C0CAC869}" type="pres">
      <dgm:prSet presAssocID="{A321EA6B-8296-4CB6-AC34-143E0A9751DF}" presName="levelTx" presStyleLbl="revTx" presStyleIdx="0" presStyleCnt="0">
        <dgm:presLayoutVars>
          <dgm:chMax val="1"/>
          <dgm:bulletEnabled val="1"/>
        </dgm:presLayoutVars>
      </dgm:prSet>
      <dgm:spPr/>
      <dgm:t>
        <a:bodyPr/>
        <a:lstStyle/>
        <a:p>
          <a:endParaRPr lang="en-US"/>
        </a:p>
      </dgm:t>
    </dgm:pt>
    <dgm:pt modelId="{EB197FD2-C363-4003-9DC4-C346BD7BB29C}" type="pres">
      <dgm:prSet presAssocID="{D9B755CF-6DE6-4A69-8907-17BECDDD7022}" presName="Name8" presStyleCnt="0"/>
      <dgm:spPr/>
    </dgm:pt>
    <dgm:pt modelId="{83E17A46-639F-4B05-9387-934C971EEB72}" type="pres">
      <dgm:prSet presAssocID="{D9B755CF-6DE6-4A69-8907-17BECDDD7022}" presName="level" presStyleLbl="node1" presStyleIdx="2" presStyleCnt="4">
        <dgm:presLayoutVars>
          <dgm:chMax val="1"/>
          <dgm:bulletEnabled val="1"/>
        </dgm:presLayoutVars>
      </dgm:prSet>
      <dgm:spPr/>
      <dgm:t>
        <a:bodyPr/>
        <a:lstStyle/>
        <a:p>
          <a:endParaRPr lang="en-US"/>
        </a:p>
      </dgm:t>
    </dgm:pt>
    <dgm:pt modelId="{E399250A-6155-4321-BC73-356B0893C292}" type="pres">
      <dgm:prSet presAssocID="{D9B755CF-6DE6-4A69-8907-17BECDDD7022}" presName="levelTx" presStyleLbl="revTx" presStyleIdx="0" presStyleCnt="0">
        <dgm:presLayoutVars>
          <dgm:chMax val="1"/>
          <dgm:bulletEnabled val="1"/>
        </dgm:presLayoutVars>
      </dgm:prSet>
      <dgm:spPr/>
      <dgm:t>
        <a:bodyPr/>
        <a:lstStyle/>
        <a:p>
          <a:endParaRPr lang="en-US"/>
        </a:p>
      </dgm:t>
    </dgm:pt>
    <dgm:pt modelId="{A56E31E2-D955-4FE1-82A0-EA49B0EA77D0}" type="pres">
      <dgm:prSet presAssocID="{11F91B54-3325-42B1-A3EC-E8B8093629B9}" presName="Name8" presStyleCnt="0"/>
      <dgm:spPr/>
    </dgm:pt>
    <dgm:pt modelId="{354FC73C-7409-46FB-962B-984A7C250B6C}" type="pres">
      <dgm:prSet presAssocID="{11F91B54-3325-42B1-A3EC-E8B8093629B9}" presName="level" presStyleLbl="node1" presStyleIdx="3" presStyleCnt="4">
        <dgm:presLayoutVars>
          <dgm:chMax val="1"/>
          <dgm:bulletEnabled val="1"/>
        </dgm:presLayoutVars>
      </dgm:prSet>
      <dgm:spPr/>
      <dgm:t>
        <a:bodyPr/>
        <a:lstStyle/>
        <a:p>
          <a:endParaRPr lang="en-US"/>
        </a:p>
      </dgm:t>
    </dgm:pt>
    <dgm:pt modelId="{42442F05-1DC5-4DA8-B6B5-34913DEEE739}" type="pres">
      <dgm:prSet presAssocID="{11F91B54-3325-42B1-A3EC-E8B8093629B9}" presName="levelTx" presStyleLbl="revTx" presStyleIdx="0" presStyleCnt="0">
        <dgm:presLayoutVars>
          <dgm:chMax val="1"/>
          <dgm:bulletEnabled val="1"/>
        </dgm:presLayoutVars>
      </dgm:prSet>
      <dgm:spPr/>
      <dgm:t>
        <a:bodyPr/>
        <a:lstStyle/>
        <a:p>
          <a:endParaRPr lang="en-US"/>
        </a:p>
      </dgm:t>
    </dgm:pt>
  </dgm:ptLst>
  <dgm:cxnLst>
    <dgm:cxn modelId="{13761DD8-AE52-410D-BF28-A664E443C50A}" type="presOf" srcId="{9AD38EB6-6B22-4822-A61D-5DFEF6177AA7}" destId="{CCE78946-9AA6-43D9-A34A-A9A3D8357C42}" srcOrd="1" destOrd="0" presId="urn:microsoft.com/office/officeart/2005/8/layout/pyramid3"/>
    <dgm:cxn modelId="{75D446F0-FBEB-4166-B377-D5A810AB8517}" srcId="{B5C604E6-023D-4865-B53D-A60862C74BD4}" destId="{D9B755CF-6DE6-4A69-8907-17BECDDD7022}" srcOrd="2" destOrd="0" parTransId="{56C74E90-D416-4AB5-BA8C-1034A8BC3DE8}" sibTransId="{0DA16558-C6D9-4A68-8517-2C76997290D9}"/>
    <dgm:cxn modelId="{4BAD4613-4D9D-4B9C-96B0-076854635599}" srcId="{B5C604E6-023D-4865-B53D-A60862C74BD4}" destId="{11F91B54-3325-42B1-A3EC-E8B8093629B9}" srcOrd="3" destOrd="0" parTransId="{42F2B30E-30FD-4C04-ACBE-9401E7696DA1}" sibTransId="{29359928-1192-42AD-A091-61311C92ECAC}"/>
    <dgm:cxn modelId="{4FA689D7-76A0-4193-944C-56A4B39BB1D9}" type="presOf" srcId="{D9B755CF-6DE6-4A69-8907-17BECDDD7022}" destId="{E399250A-6155-4321-BC73-356B0893C292}" srcOrd="1" destOrd="0" presId="urn:microsoft.com/office/officeart/2005/8/layout/pyramid3"/>
    <dgm:cxn modelId="{C45AE154-B6C1-48F0-A915-59694D289DBE}" srcId="{B5C604E6-023D-4865-B53D-A60862C74BD4}" destId="{A321EA6B-8296-4CB6-AC34-143E0A9751DF}" srcOrd="1" destOrd="0" parTransId="{AE8FC9A6-5501-4178-AAD5-3BEBDEF9D3D7}" sibTransId="{D463B0E7-F5ED-4F5A-ABB9-3F34B156D75E}"/>
    <dgm:cxn modelId="{E86D45F9-F1DB-4CF4-BA4E-44000DBA2EB3}" type="presOf" srcId="{11F91B54-3325-42B1-A3EC-E8B8093629B9}" destId="{354FC73C-7409-46FB-962B-984A7C250B6C}" srcOrd="0" destOrd="0" presId="urn:microsoft.com/office/officeart/2005/8/layout/pyramid3"/>
    <dgm:cxn modelId="{ADCE804A-063D-4EFC-B3BA-6273D2D69A7D}" type="presOf" srcId="{A321EA6B-8296-4CB6-AC34-143E0A9751DF}" destId="{3BDEFF19-FA76-4324-88B9-9FC10FBC88D3}" srcOrd="0" destOrd="0" presId="urn:microsoft.com/office/officeart/2005/8/layout/pyramid3"/>
    <dgm:cxn modelId="{F75B72EF-3E33-4D82-B67D-4FAE525D93E4}" type="presOf" srcId="{11F91B54-3325-42B1-A3EC-E8B8093629B9}" destId="{42442F05-1DC5-4DA8-B6B5-34913DEEE739}" srcOrd="1" destOrd="0" presId="urn:microsoft.com/office/officeart/2005/8/layout/pyramid3"/>
    <dgm:cxn modelId="{7D41BDCD-C347-454D-ABAB-F80487AFC3B9}" srcId="{B5C604E6-023D-4865-B53D-A60862C74BD4}" destId="{9AD38EB6-6B22-4822-A61D-5DFEF6177AA7}" srcOrd="0" destOrd="0" parTransId="{6FB518C2-8A78-495A-8F29-743BA31A98F5}" sibTransId="{5D183F6F-1BFE-44FE-AAC0-581E0894CA5B}"/>
    <dgm:cxn modelId="{C4F9A21C-7FB7-4954-B3DC-5C32138B8C46}" type="presOf" srcId="{A321EA6B-8296-4CB6-AC34-143E0A9751DF}" destId="{C9E78A73-939B-41B8-AC11-E9D0C0CAC869}" srcOrd="1" destOrd="0" presId="urn:microsoft.com/office/officeart/2005/8/layout/pyramid3"/>
    <dgm:cxn modelId="{9E8A6158-F756-48FF-B5FF-AC3642DF5C1B}" type="presOf" srcId="{9AD38EB6-6B22-4822-A61D-5DFEF6177AA7}" destId="{532C0C05-F79E-4354-8DE6-8D872412B8D3}" srcOrd="0" destOrd="0" presId="urn:microsoft.com/office/officeart/2005/8/layout/pyramid3"/>
    <dgm:cxn modelId="{7AF3CA14-25A1-4DBF-8D5F-DEB180C63DD8}" type="presOf" srcId="{B5C604E6-023D-4865-B53D-A60862C74BD4}" destId="{BEAEDDAA-AEE5-4C4B-AA80-1F0331114B44}" srcOrd="0" destOrd="0" presId="urn:microsoft.com/office/officeart/2005/8/layout/pyramid3"/>
    <dgm:cxn modelId="{83969610-3ADC-4C71-8807-5A3A0686C71F}" type="presOf" srcId="{D9B755CF-6DE6-4A69-8907-17BECDDD7022}" destId="{83E17A46-639F-4B05-9387-934C971EEB72}" srcOrd="0" destOrd="0" presId="urn:microsoft.com/office/officeart/2005/8/layout/pyramid3"/>
    <dgm:cxn modelId="{3382A44C-71A4-4498-B40B-2CD0B1924758}" type="presParOf" srcId="{BEAEDDAA-AEE5-4C4B-AA80-1F0331114B44}" destId="{890C97AE-7643-4E31-BF44-78533DF91ACB}" srcOrd="0" destOrd="0" presId="urn:microsoft.com/office/officeart/2005/8/layout/pyramid3"/>
    <dgm:cxn modelId="{3A8FA86B-AE38-4E6F-BE6F-CF3BD5E514FA}" type="presParOf" srcId="{890C97AE-7643-4E31-BF44-78533DF91ACB}" destId="{532C0C05-F79E-4354-8DE6-8D872412B8D3}" srcOrd="0" destOrd="0" presId="urn:microsoft.com/office/officeart/2005/8/layout/pyramid3"/>
    <dgm:cxn modelId="{4F7FFECE-B96C-4E72-9FA4-443E1BFF13A5}" type="presParOf" srcId="{890C97AE-7643-4E31-BF44-78533DF91ACB}" destId="{CCE78946-9AA6-43D9-A34A-A9A3D8357C42}" srcOrd="1" destOrd="0" presId="urn:microsoft.com/office/officeart/2005/8/layout/pyramid3"/>
    <dgm:cxn modelId="{4F249397-0C02-47A0-AD2B-CDCBF5166258}" type="presParOf" srcId="{BEAEDDAA-AEE5-4C4B-AA80-1F0331114B44}" destId="{EA989400-13D4-41A1-B2AF-638263382112}" srcOrd="1" destOrd="0" presId="urn:microsoft.com/office/officeart/2005/8/layout/pyramid3"/>
    <dgm:cxn modelId="{E8FE5BF4-3F55-46C1-A78C-CCEA1B4861CB}" type="presParOf" srcId="{EA989400-13D4-41A1-B2AF-638263382112}" destId="{3BDEFF19-FA76-4324-88B9-9FC10FBC88D3}" srcOrd="0" destOrd="0" presId="urn:microsoft.com/office/officeart/2005/8/layout/pyramid3"/>
    <dgm:cxn modelId="{A36EBBB6-1AFE-46F9-94C3-15147CDF1C29}" type="presParOf" srcId="{EA989400-13D4-41A1-B2AF-638263382112}" destId="{C9E78A73-939B-41B8-AC11-E9D0C0CAC869}" srcOrd="1" destOrd="0" presId="urn:microsoft.com/office/officeart/2005/8/layout/pyramid3"/>
    <dgm:cxn modelId="{D2621B9F-A1EA-4347-A695-C4F87F749795}" type="presParOf" srcId="{BEAEDDAA-AEE5-4C4B-AA80-1F0331114B44}" destId="{EB197FD2-C363-4003-9DC4-C346BD7BB29C}" srcOrd="2" destOrd="0" presId="urn:microsoft.com/office/officeart/2005/8/layout/pyramid3"/>
    <dgm:cxn modelId="{02FF9490-E274-4D56-874E-DF7C21B7A1D4}" type="presParOf" srcId="{EB197FD2-C363-4003-9DC4-C346BD7BB29C}" destId="{83E17A46-639F-4B05-9387-934C971EEB72}" srcOrd="0" destOrd="0" presId="urn:microsoft.com/office/officeart/2005/8/layout/pyramid3"/>
    <dgm:cxn modelId="{98ABBF78-B8B8-4C33-BD29-240C83E8607C}" type="presParOf" srcId="{EB197FD2-C363-4003-9DC4-C346BD7BB29C}" destId="{E399250A-6155-4321-BC73-356B0893C292}" srcOrd="1" destOrd="0" presId="urn:microsoft.com/office/officeart/2005/8/layout/pyramid3"/>
    <dgm:cxn modelId="{F31E38BF-8188-45C1-BED7-8E47F15D7A22}" type="presParOf" srcId="{BEAEDDAA-AEE5-4C4B-AA80-1F0331114B44}" destId="{A56E31E2-D955-4FE1-82A0-EA49B0EA77D0}" srcOrd="3" destOrd="0" presId="urn:microsoft.com/office/officeart/2005/8/layout/pyramid3"/>
    <dgm:cxn modelId="{57C53F2B-AD2A-4CCC-9E05-B1100AD7F984}" type="presParOf" srcId="{A56E31E2-D955-4FE1-82A0-EA49B0EA77D0}" destId="{354FC73C-7409-46FB-962B-984A7C250B6C}" srcOrd="0" destOrd="0" presId="urn:microsoft.com/office/officeart/2005/8/layout/pyramid3"/>
    <dgm:cxn modelId="{CD4C53CD-8B75-4813-B728-ABF4C6F8C1B7}" type="presParOf" srcId="{A56E31E2-D955-4FE1-82A0-EA49B0EA77D0}" destId="{42442F05-1DC5-4DA8-B6B5-34913DEEE739}" srcOrd="1" destOrd="0" presId="urn:microsoft.com/office/officeart/2005/8/layout/pyramid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6B0E008-1218-4001-9469-199B977C95DA}" type="doc">
      <dgm:prSet loTypeId="urn:microsoft.com/office/officeart/2005/8/layout/hList6" loCatId="list" qsTypeId="urn:microsoft.com/office/officeart/2005/8/quickstyle/simple1" qsCatId="simple" csTypeId="urn:microsoft.com/office/officeart/2005/8/colors/accent1_3" csCatId="accent1" phldr="1"/>
      <dgm:spPr/>
      <dgm:t>
        <a:bodyPr/>
        <a:lstStyle/>
        <a:p>
          <a:endParaRPr lang="en-US"/>
        </a:p>
      </dgm:t>
    </dgm:pt>
    <dgm:pt modelId="{C20C0A64-63D7-4B38-94C6-9F75F29A32E8}">
      <dgm:prSet phldrT="[Text]" custT="1"/>
      <dgm:spPr/>
      <dgm:t>
        <a:bodyPr/>
        <a:lstStyle/>
        <a:p>
          <a:r>
            <a:rPr lang="en-US" sz="2700" dirty="0" smtClean="0"/>
            <a:t>Behavioral Health training for first responders</a:t>
          </a:r>
          <a:endParaRPr lang="en-US" sz="2000" dirty="0" smtClean="0"/>
        </a:p>
        <a:p>
          <a:r>
            <a:rPr lang="en-US" sz="2700" dirty="0" smtClean="0"/>
            <a:t>1458 TRAINED</a:t>
          </a:r>
          <a:endParaRPr lang="en-US" sz="2700" dirty="0"/>
        </a:p>
      </dgm:t>
    </dgm:pt>
    <dgm:pt modelId="{3DECC412-EE03-4EC3-B951-EDCBDC104084}" type="parTrans" cxnId="{2010C72D-DFEB-4CC3-81AA-E87859E51A99}">
      <dgm:prSet/>
      <dgm:spPr/>
      <dgm:t>
        <a:bodyPr/>
        <a:lstStyle/>
        <a:p>
          <a:endParaRPr lang="en-US"/>
        </a:p>
      </dgm:t>
    </dgm:pt>
    <dgm:pt modelId="{F307DEA9-B3F9-474D-8747-ACC70A6D1C2D}" type="sibTrans" cxnId="{2010C72D-DFEB-4CC3-81AA-E87859E51A99}">
      <dgm:prSet/>
      <dgm:spPr/>
      <dgm:t>
        <a:bodyPr/>
        <a:lstStyle/>
        <a:p>
          <a:endParaRPr lang="en-US"/>
        </a:p>
      </dgm:t>
    </dgm:pt>
    <dgm:pt modelId="{3CEDD04D-A439-4615-8464-81C284B795C6}">
      <dgm:prSet phldrT="[Text]"/>
      <dgm:spPr/>
      <dgm:t>
        <a:bodyPr/>
        <a:lstStyle/>
        <a:p>
          <a:endParaRPr lang="en-US" dirty="0"/>
        </a:p>
      </dgm:t>
    </dgm:pt>
    <dgm:pt modelId="{488E63E0-C531-4C35-9A21-86D3A14F1D7B}" type="parTrans" cxnId="{983BEF56-1F65-494C-B4F9-8E77AAFE5107}">
      <dgm:prSet/>
      <dgm:spPr/>
      <dgm:t>
        <a:bodyPr/>
        <a:lstStyle/>
        <a:p>
          <a:endParaRPr lang="en-US"/>
        </a:p>
      </dgm:t>
    </dgm:pt>
    <dgm:pt modelId="{183180F2-6945-4EC8-AB12-75B51A855850}" type="sibTrans" cxnId="{983BEF56-1F65-494C-B4F9-8E77AAFE5107}">
      <dgm:prSet/>
      <dgm:spPr/>
      <dgm:t>
        <a:bodyPr/>
        <a:lstStyle/>
        <a:p>
          <a:endParaRPr lang="en-US"/>
        </a:p>
      </dgm:t>
    </dgm:pt>
    <dgm:pt modelId="{E02CA765-04D2-4A1A-9AC6-D9F380E9D6D4}">
      <dgm:prSet phldrT="[Text]"/>
      <dgm:spPr/>
      <dgm:t>
        <a:bodyPr/>
        <a:lstStyle/>
        <a:p>
          <a:endParaRPr lang="en-US" dirty="0"/>
        </a:p>
      </dgm:t>
    </dgm:pt>
    <dgm:pt modelId="{C1587FFC-CF8E-4C64-8EFB-7EA6524B7838}" type="parTrans" cxnId="{5936A007-920F-474C-8341-F6AD298497B0}">
      <dgm:prSet/>
      <dgm:spPr/>
      <dgm:t>
        <a:bodyPr/>
        <a:lstStyle/>
        <a:p>
          <a:endParaRPr lang="en-US"/>
        </a:p>
      </dgm:t>
    </dgm:pt>
    <dgm:pt modelId="{00AEBC21-C4B1-4B13-8D0B-E2640FD2E0A1}" type="sibTrans" cxnId="{5936A007-920F-474C-8341-F6AD298497B0}">
      <dgm:prSet/>
      <dgm:spPr/>
      <dgm:t>
        <a:bodyPr/>
        <a:lstStyle/>
        <a:p>
          <a:endParaRPr lang="en-US"/>
        </a:p>
      </dgm:t>
    </dgm:pt>
    <dgm:pt modelId="{3E414FEE-6472-4060-B9D7-EFB5F332F3A7}">
      <dgm:prSet phldrT="[Text]" custT="1"/>
      <dgm:spPr/>
      <dgm:t>
        <a:bodyPr/>
        <a:lstStyle/>
        <a:p>
          <a:r>
            <a:rPr lang="en-US" sz="2700" dirty="0" smtClean="0"/>
            <a:t>Public Health Diversion Centers</a:t>
          </a:r>
          <a:endParaRPr lang="en-US" sz="2000" dirty="0"/>
        </a:p>
      </dgm:t>
    </dgm:pt>
    <dgm:pt modelId="{6AC48F35-C8F3-48AA-9268-FEAFFECDD579}" type="sibTrans" cxnId="{13596230-DA24-4D15-A545-104C9FC6E283}">
      <dgm:prSet/>
      <dgm:spPr/>
      <dgm:t>
        <a:bodyPr/>
        <a:lstStyle/>
        <a:p>
          <a:endParaRPr lang="en-US"/>
        </a:p>
      </dgm:t>
    </dgm:pt>
    <dgm:pt modelId="{858EF0E4-5AD3-492F-BAE2-421226E7B044}" type="parTrans" cxnId="{13596230-DA24-4D15-A545-104C9FC6E283}">
      <dgm:prSet/>
      <dgm:spPr/>
      <dgm:t>
        <a:bodyPr/>
        <a:lstStyle/>
        <a:p>
          <a:endParaRPr lang="en-US"/>
        </a:p>
      </dgm:t>
    </dgm:pt>
    <dgm:pt modelId="{35D55F13-6551-43FA-8AF4-443A4B3CC74F}" type="pres">
      <dgm:prSet presAssocID="{D6B0E008-1218-4001-9469-199B977C95DA}" presName="Name0" presStyleCnt="0">
        <dgm:presLayoutVars>
          <dgm:dir/>
          <dgm:resizeHandles val="exact"/>
        </dgm:presLayoutVars>
      </dgm:prSet>
      <dgm:spPr/>
      <dgm:t>
        <a:bodyPr/>
        <a:lstStyle/>
        <a:p>
          <a:endParaRPr lang="en-US"/>
        </a:p>
      </dgm:t>
    </dgm:pt>
    <dgm:pt modelId="{90FFCF87-18AB-4D7F-8B19-41E700777EE1}" type="pres">
      <dgm:prSet presAssocID="{C20C0A64-63D7-4B38-94C6-9F75F29A32E8}" presName="node" presStyleLbl="node1" presStyleIdx="0" presStyleCnt="2">
        <dgm:presLayoutVars>
          <dgm:bulletEnabled val="1"/>
        </dgm:presLayoutVars>
      </dgm:prSet>
      <dgm:spPr/>
      <dgm:t>
        <a:bodyPr/>
        <a:lstStyle/>
        <a:p>
          <a:endParaRPr lang="en-US"/>
        </a:p>
      </dgm:t>
    </dgm:pt>
    <dgm:pt modelId="{3464CBD3-6D16-4BA2-A644-8AE64817F036}" type="pres">
      <dgm:prSet presAssocID="{F307DEA9-B3F9-474D-8747-ACC70A6D1C2D}" presName="sibTrans" presStyleCnt="0"/>
      <dgm:spPr/>
    </dgm:pt>
    <dgm:pt modelId="{6E37A30A-8DF4-494A-9EA7-8A525E6DDCB1}" type="pres">
      <dgm:prSet presAssocID="{3E414FEE-6472-4060-B9D7-EFB5F332F3A7}" presName="node" presStyleLbl="node1" presStyleIdx="1" presStyleCnt="2">
        <dgm:presLayoutVars>
          <dgm:bulletEnabled val="1"/>
        </dgm:presLayoutVars>
      </dgm:prSet>
      <dgm:spPr/>
      <dgm:t>
        <a:bodyPr/>
        <a:lstStyle/>
        <a:p>
          <a:endParaRPr lang="en-US"/>
        </a:p>
      </dgm:t>
    </dgm:pt>
  </dgm:ptLst>
  <dgm:cxnLst>
    <dgm:cxn modelId="{115AE86B-FD03-4251-975C-4825C833771A}" type="presOf" srcId="{C20C0A64-63D7-4B38-94C6-9F75F29A32E8}" destId="{90FFCF87-18AB-4D7F-8B19-41E700777EE1}" srcOrd="0" destOrd="0" presId="urn:microsoft.com/office/officeart/2005/8/layout/hList6"/>
    <dgm:cxn modelId="{FEB57D28-2F01-4F8E-A26C-E22A98F41F0C}" type="presOf" srcId="{3CEDD04D-A439-4615-8464-81C284B795C6}" destId="{90FFCF87-18AB-4D7F-8B19-41E700777EE1}" srcOrd="0" destOrd="1" presId="urn:microsoft.com/office/officeart/2005/8/layout/hList6"/>
    <dgm:cxn modelId="{2010C72D-DFEB-4CC3-81AA-E87859E51A99}" srcId="{D6B0E008-1218-4001-9469-199B977C95DA}" destId="{C20C0A64-63D7-4B38-94C6-9F75F29A32E8}" srcOrd="0" destOrd="0" parTransId="{3DECC412-EE03-4EC3-B951-EDCBDC104084}" sibTransId="{F307DEA9-B3F9-474D-8747-ACC70A6D1C2D}"/>
    <dgm:cxn modelId="{2FCFC88E-6301-4921-93C8-3FEDE3A3376E}" type="presOf" srcId="{D6B0E008-1218-4001-9469-199B977C95DA}" destId="{35D55F13-6551-43FA-8AF4-443A4B3CC74F}" srcOrd="0" destOrd="0" presId="urn:microsoft.com/office/officeart/2005/8/layout/hList6"/>
    <dgm:cxn modelId="{983BEF56-1F65-494C-B4F9-8E77AAFE5107}" srcId="{C20C0A64-63D7-4B38-94C6-9F75F29A32E8}" destId="{3CEDD04D-A439-4615-8464-81C284B795C6}" srcOrd="0" destOrd="0" parTransId="{488E63E0-C531-4C35-9A21-86D3A14F1D7B}" sibTransId="{183180F2-6945-4EC8-AB12-75B51A855850}"/>
    <dgm:cxn modelId="{F0B081F8-6303-4631-8122-FFDC0FB5A1B3}" type="presOf" srcId="{E02CA765-04D2-4A1A-9AC6-D9F380E9D6D4}" destId="{6E37A30A-8DF4-494A-9EA7-8A525E6DDCB1}" srcOrd="0" destOrd="1" presId="urn:microsoft.com/office/officeart/2005/8/layout/hList6"/>
    <dgm:cxn modelId="{13596230-DA24-4D15-A545-104C9FC6E283}" srcId="{D6B0E008-1218-4001-9469-199B977C95DA}" destId="{3E414FEE-6472-4060-B9D7-EFB5F332F3A7}" srcOrd="1" destOrd="0" parTransId="{858EF0E4-5AD3-492F-BAE2-421226E7B044}" sibTransId="{6AC48F35-C8F3-48AA-9268-FEAFFECDD579}"/>
    <dgm:cxn modelId="{5936A007-920F-474C-8341-F6AD298497B0}" srcId="{3E414FEE-6472-4060-B9D7-EFB5F332F3A7}" destId="{E02CA765-04D2-4A1A-9AC6-D9F380E9D6D4}" srcOrd="0" destOrd="0" parTransId="{C1587FFC-CF8E-4C64-8EFB-7EA6524B7838}" sibTransId="{00AEBC21-C4B1-4B13-8D0B-E2640FD2E0A1}"/>
    <dgm:cxn modelId="{A8DB8FE6-BBC5-4C88-BF6C-C56CA4A6147A}" type="presOf" srcId="{3E414FEE-6472-4060-B9D7-EFB5F332F3A7}" destId="{6E37A30A-8DF4-494A-9EA7-8A525E6DDCB1}" srcOrd="0" destOrd="0" presId="urn:microsoft.com/office/officeart/2005/8/layout/hList6"/>
    <dgm:cxn modelId="{9D67F878-7D60-4306-9745-8B7B7C81250C}" type="presParOf" srcId="{35D55F13-6551-43FA-8AF4-443A4B3CC74F}" destId="{90FFCF87-18AB-4D7F-8B19-41E700777EE1}" srcOrd="0" destOrd="0" presId="urn:microsoft.com/office/officeart/2005/8/layout/hList6"/>
    <dgm:cxn modelId="{869274B1-1222-460A-A1A0-BAFE317AF867}" type="presParOf" srcId="{35D55F13-6551-43FA-8AF4-443A4B3CC74F}" destId="{3464CBD3-6D16-4BA2-A644-8AE64817F036}" srcOrd="1" destOrd="0" presId="urn:microsoft.com/office/officeart/2005/8/layout/hList6"/>
    <dgm:cxn modelId="{9B971FA5-301C-4BA1-95DF-CF3B984E1417}" type="presParOf" srcId="{35D55F13-6551-43FA-8AF4-443A4B3CC74F}" destId="{6E37A30A-8DF4-494A-9EA7-8A525E6DDCB1}" srcOrd="2"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CD98729-D029-46F3-ADF1-99BF332C211C}"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en-US"/>
        </a:p>
      </dgm:t>
    </dgm:pt>
    <dgm:pt modelId="{D3E3EA15-B591-4427-A319-EE41A882C996}">
      <dgm:prSet phldrT="[Text]" custT="1"/>
      <dgm:spPr/>
      <dgm:t>
        <a:bodyPr/>
        <a:lstStyle/>
        <a:p>
          <a:r>
            <a:rPr lang="en-US" sz="2400" b="1" dirty="0" smtClean="0"/>
            <a:t>De-escalation strategies</a:t>
          </a:r>
          <a:endParaRPr lang="en-US" sz="2400" b="1" dirty="0"/>
        </a:p>
      </dgm:t>
    </dgm:pt>
    <dgm:pt modelId="{4C4A7D32-BFF9-4CDD-83D2-2FA744299C06}" type="parTrans" cxnId="{550F73B9-1B39-41DE-A63D-D6FB38EBA8E4}">
      <dgm:prSet/>
      <dgm:spPr/>
      <dgm:t>
        <a:bodyPr/>
        <a:lstStyle/>
        <a:p>
          <a:endParaRPr lang="en-US"/>
        </a:p>
      </dgm:t>
    </dgm:pt>
    <dgm:pt modelId="{69F61A98-F79A-489F-970C-9A34E04E5346}" type="sibTrans" cxnId="{550F73B9-1B39-41DE-A63D-D6FB38EBA8E4}">
      <dgm:prSet/>
      <dgm:spPr/>
      <dgm:t>
        <a:bodyPr/>
        <a:lstStyle/>
        <a:p>
          <a:endParaRPr lang="en-US"/>
        </a:p>
      </dgm:t>
    </dgm:pt>
    <dgm:pt modelId="{E1AC63E2-FB5C-4AAC-957B-B41DD73398E3}">
      <dgm:prSet phldrT="[Text]" custT="1"/>
      <dgm:spPr/>
      <dgm:t>
        <a:bodyPr/>
        <a:lstStyle/>
        <a:p>
          <a:r>
            <a:rPr lang="en-US" sz="1600" b="1" dirty="0" smtClean="0"/>
            <a:t>Crisis Intervention Teams </a:t>
          </a:r>
          <a:endParaRPr lang="en-US" sz="1400" dirty="0"/>
        </a:p>
      </dgm:t>
    </dgm:pt>
    <dgm:pt modelId="{85EC351E-0C14-4868-907D-7C5EE4BE9499}" type="parTrans" cxnId="{D4E835E4-BE0C-446E-80AD-695A8EC8919A}">
      <dgm:prSet/>
      <dgm:spPr/>
      <dgm:t>
        <a:bodyPr/>
        <a:lstStyle/>
        <a:p>
          <a:endParaRPr lang="en-US"/>
        </a:p>
      </dgm:t>
    </dgm:pt>
    <dgm:pt modelId="{1FDFAE20-52DD-40E6-AC61-C0521597A4E1}" type="sibTrans" cxnId="{D4E835E4-BE0C-446E-80AD-695A8EC8919A}">
      <dgm:prSet/>
      <dgm:spPr/>
      <dgm:t>
        <a:bodyPr/>
        <a:lstStyle/>
        <a:p>
          <a:endParaRPr lang="en-US"/>
        </a:p>
      </dgm:t>
    </dgm:pt>
    <dgm:pt modelId="{5913D40C-CFA7-47F5-884F-360772526324}">
      <dgm:prSet phldrT="[Text]" custT="1"/>
      <dgm:spPr/>
      <dgm:t>
        <a:bodyPr/>
        <a:lstStyle/>
        <a:p>
          <a:r>
            <a:rPr lang="en-US" sz="1600" b="1" dirty="0" smtClean="0"/>
            <a:t>Ongoing revisions to the DOC’s use of force policy </a:t>
          </a:r>
          <a:endParaRPr lang="en-US" sz="1400" b="0" dirty="0"/>
        </a:p>
      </dgm:t>
    </dgm:pt>
    <dgm:pt modelId="{1DC516DE-76EF-46CD-8537-D3BE6DAA967D}" type="parTrans" cxnId="{E2D07968-4F28-45BE-B343-0427978F860C}">
      <dgm:prSet/>
      <dgm:spPr/>
      <dgm:t>
        <a:bodyPr/>
        <a:lstStyle/>
        <a:p>
          <a:endParaRPr lang="en-US"/>
        </a:p>
      </dgm:t>
    </dgm:pt>
    <dgm:pt modelId="{91BE4582-CA02-4B73-9EBB-9972661CF58D}" type="sibTrans" cxnId="{E2D07968-4F28-45BE-B343-0427978F860C}">
      <dgm:prSet/>
      <dgm:spPr/>
      <dgm:t>
        <a:bodyPr/>
        <a:lstStyle/>
        <a:p>
          <a:endParaRPr lang="en-US"/>
        </a:p>
      </dgm:t>
    </dgm:pt>
    <dgm:pt modelId="{37097976-8D7D-49F6-AD62-8C02CAACB2E8}">
      <dgm:prSet phldrT="[Text]" custT="1"/>
      <dgm:spPr/>
      <dgm:t>
        <a:bodyPr/>
        <a:lstStyle/>
        <a:p>
          <a:r>
            <a:rPr lang="en-US" sz="2400" b="1" dirty="0" smtClean="0"/>
            <a:t>Programming and staffing strategies</a:t>
          </a:r>
          <a:endParaRPr lang="en-US" sz="2400" b="1" dirty="0"/>
        </a:p>
      </dgm:t>
    </dgm:pt>
    <dgm:pt modelId="{2FACD07C-F3D4-470F-8021-5E132BD707E3}" type="parTrans" cxnId="{8C086671-0444-4194-89A6-1286ACEE32B1}">
      <dgm:prSet/>
      <dgm:spPr/>
      <dgm:t>
        <a:bodyPr/>
        <a:lstStyle/>
        <a:p>
          <a:endParaRPr lang="en-US"/>
        </a:p>
      </dgm:t>
    </dgm:pt>
    <dgm:pt modelId="{85EBAA57-79CD-4456-A655-C548129245D0}" type="sibTrans" cxnId="{8C086671-0444-4194-89A6-1286ACEE32B1}">
      <dgm:prSet/>
      <dgm:spPr/>
      <dgm:t>
        <a:bodyPr/>
        <a:lstStyle/>
        <a:p>
          <a:endParaRPr lang="en-US"/>
        </a:p>
      </dgm:t>
    </dgm:pt>
    <dgm:pt modelId="{6D506499-DFBD-4445-9345-3FC0FB785380}">
      <dgm:prSet phldrT="[Text]" custT="1"/>
      <dgm:spPr/>
      <dgm:t>
        <a:bodyPr/>
        <a:lstStyle/>
        <a:p>
          <a:r>
            <a:rPr lang="en-US" sz="1600" b="1" dirty="0" smtClean="0"/>
            <a:t>Specialized units that provide preventative services</a:t>
          </a:r>
          <a:endParaRPr lang="en-US" sz="1600" dirty="0"/>
        </a:p>
      </dgm:t>
    </dgm:pt>
    <dgm:pt modelId="{3EC3FAA7-0E0F-4F19-AD2F-0304AAA6CF5E}" type="parTrans" cxnId="{905EB769-603A-464E-84C7-B1BABCB86780}">
      <dgm:prSet/>
      <dgm:spPr/>
      <dgm:t>
        <a:bodyPr/>
        <a:lstStyle/>
        <a:p>
          <a:endParaRPr lang="en-US"/>
        </a:p>
      </dgm:t>
    </dgm:pt>
    <dgm:pt modelId="{8427E192-D617-4494-83DB-B60DFCDB6A5F}" type="sibTrans" cxnId="{905EB769-603A-464E-84C7-B1BABCB86780}">
      <dgm:prSet/>
      <dgm:spPr/>
      <dgm:t>
        <a:bodyPr/>
        <a:lstStyle/>
        <a:p>
          <a:endParaRPr lang="en-US"/>
        </a:p>
      </dgm:t>
    </dgm:pt>
    <dgm:pt modelId="{99F13BE8-7F49-48DC-B7E7-0A4281EA4F4B}">
      <dgm:prSet custT="1"/>
      <dgm:spPr/>
      <dgm:t>
        <a:bodyPr/>
        <a:lstStyle/>
        <a:p>
          <a:r>
            <a:rPr lang="en-US" sz="1600" b="1" dirty="0" smtClean="0"/>
            <a:t>Reduce punitive segregation</a:t>
          </a:r>
          <a:endParaRPr lang="en-US" sz="1400" b="0" dirty="0"/>
        </a:p>
      </dgm:t>
    </dgm:pt>
    <dgm:pt modelId="{67C52192-AE7F-4A83-A2D1-278E0FD9B8EC}" type="parTrans" cxnId="{58BD8CCB-9B6C-49FC-95BF-E1B8253143DC}">
      <dgm:prSet/>
      <dgm:spPr/>
      <dgm:t>
        <a:bodyPr/>
        <a:lstStyle/>
        <a:p>
          <a:endParaRPr lang="en-US"/>
        </a:p>
      </dgm:t>
    </dgm:pt>
    <dgm:pt modelId="{2AE28639-0C24-4044-8E4B-A15D0235742C}" type="sibTrans" cxnId="{58BD8CCB-9B6C-49FC-95BF-E1B8253143DC}">
      <dgm:prSet/>
      <dgm:spPr/>
      <dgm:t>
        <a:bodyPr/>
        <a:lstStyle/>
        <a:p>
          <a:endParaRPr lang="en-US"/>
        </a:p>
      </dgm:t>
    </dgm:pt>
    <dgm:pt modelId="{32D3750C-EEE2-4952-96CC-D3ECE9ED7FB0}">
      <dgm:prSet custT="1"/>
      <dgm:spPr/>
      <dgm:t>
        <a:bodyPr/>
        <a:lstStyle/>
        <a:p>
          <a:r>
            <a:rPr lang="en-US" sz="1600" b="1" dirty="0" smtClean="0"/>
            <a:t>Specialized services for adolescents, including trauma-informed care</a:t>
          </a:r>
          <a:endParaRPr lang="en-US" sz="1400" b="0" dirty="0"/>
        </a:p>
      </dgm:t>
    </dgm:pt>
    <dgm:pt modelId="{FEE2C071-6008-4A9E-A091-0BF564DDE688}" type="parTrans" cxnId="{DD88DFAB-5F07-45CA-B0D8-660C236EA668}">
      <dgm:prSet/>
      <dgm:spPr/>
      <dgm:t>
        <a:bodyPr/>
        <a:lstStyle/>
        <a:p>
          <a:endParaRPr lang="en-US"/>
        </a:p>
      </dgm:t>
    </dgm:pt>
    <dgm:pt modelId="{F389131D-0DF4-4E9C-8304-B92C7E6DEED9}" type="sibTrans" cxnId="{DD88DFAB-5F07-45CA-B0D8-660C236EA668}">
      <dgm:prSet/>
      <dgm:spPr/>
      <dgm:t>
        <a:bodyPr/>
        <a:lstStyle/>
        <a:p>
          <a:endParaRPr lang="en-US"/>
        </a:p>
      </dgm:t>
    </dgm:pt>
    <dgm:pt modelId="{EE50617A-4B25-49F5-A5CD-62D9C479A4A9}">
      <dgm:prSet custT="1"/>
      <dgm:spPr/>
      <dgm:t>
        <a:bodyPr/>
        <a:lstStyle/>
        <a:p>
          <a:r>
            <a:rPr lang="en-US" sz="1600" b="1" dirty="0" smtClean="0"/>
            <a:t>Plan for substance use disorder treatment expansion</a:t>
          </a:r>
          <a:endParaRPr lang="en-US" sz="1400" b="0" dirty="0"/>
        </a:p>
      </dgm:t>
    </dgm:pt>
    <dgm:pt modelId="{60ACB597-05A9-4E6D-9A27-20B8697F830E}" type="parTrans" cxnId="{CD66771B-B23D-4E8B-B138-8D3983ABD3E8}">
      <dgm:prSet/>
      <dgm:spPr/>
      <dgm:t>
        <a:bodyPr/>
        <a:lstStyle/>
        <a:p>
          <a:endParaRPr lang="en-US"/>
        </a:p>
      </dgm:t>
    </dgm:pt>
    <dgm:pt modelId="{F4FB0322-69E7-4426-ADC3-B4408B895252}" type="sibTrans" cxnId="{CD66771B-B23D-4E8B-B138-8D3983ABD3E8}">
      <dgm:prSet/>
      <dgm:spPr/>
      <dgm:t>
        <a:bodyPr/>
        <a:lstStyle/>
        <a:p>
          <a:endParaRPr lang="en-US"/>
        </a:p>
      </dgm:t>
    </dgm:pt>
    <dgm:pt modelId="{4C1FF333-43BB-4D03-8F0A-E3C671943FCD}">
      <dgm:prSet custT="1"/>
      <dgm:spPr/>
      <dgm:t>
        <a:bodyPr/>
        <a:lstStyle/>
        <a:p>
          <a:r>
            <a:rPr lang="en-US" sz="1600" b="1" dirty="0" smtClean="0"/>
            <a:t>Plan for idle time and violence reduction programming</a:t>
          </a:r>
          <a:endParaRPr lang="en-US" sz="1400" dirty="0"/>
        </a:p>
      </dgm:t>
    </dgm:pt>
    <dgm:pt modelId="{887C0D0A-384A-4E58-BF1D-DB1DC70E5A76}" type="parTrans" cxnId="{941AC436-AEEA-4689-AD60-05F18494DB54}">
      <dgm:prSet/>
      <dgm:spPr/>
      <dgm:t>
        <a:bodyPr/>
        <a:lstStyle/>
        <a:p>
          <a:endParaRPr lang="en-US"/>
        </a:p>
      </dgm:t>
    </dgm:pt>
    <dgm:pt modelId="{BD0987B8-A042-4FC3-913E-45AF9C174FA6}" type="sibTrans" cxnId="{941AC436-AEEA-4689-AD60-05F18494DB54}">
      <dgm:prSet/>
      <dgm:spPr/>
      <dgm:t>
        <a:bodyPr/>
        <a:lstStyle/>
        <a:p>
          <a:endParaRPr lang="en-US"/>
        </a:p>
      </dgm:t>
    </dgm:pt>
    <dgm:pt modelId="{B6E2984C-9DEE-4801-805B-FC0D159C6D3C}" type="pres">
      <dgm:prSet presAssocID="{ECD98729-D029-46F3-ADF1-99BF332C211C}" presName="diagram" presStyleCnt="0">
        <dgm:presLayoutVars>
          <dgm:chPref val="1"/>
          <dgm:dir/>
          <dgm:animOne val="branch"/>
          <dgm:animLvl val="lvl"/>
          <dgm:resizeHandles/>
        </dgm:presLayoutVars>
      </dgm:prSet>
      <dgm:spPr/>
      <dgm:t>
        <a:bodyPr/>
        <a:lstStyle/>
        <a:p>
          <a:endParaRPr lang="en-US"/>
        </a:p>
      </dgm:t>
    </dgm:pt>
    <dgm:pt modelId="{D621A110-02B6-4767-B5C0-C6B6F610C78A}" type="pres">
      <dgm:prSet presAssocID="{D3E3EA15-B591-4427-A319-EE41A882C996}" presName="root" presStyleCnt="0"/>
      <dgm:spPr/>
    </dgm:pt>
    <dgm:pt modelId="{E0AF3B47-E7A1-4803-8D9E-077472F88730}" type="pres">
      <dgm:prSet presAssocID="{D3E3EA15-B591-4427-A319-EE41A882C996}" presName="rootComposite" presStyleCnt="0"/>
      <dgm:spPr/>
    </dgm:pt>
    <dgm:pt modelId="{3FBD4925-154B-4672-8DB3-FBB955E7A488}" type="pres">
      <dgm:prSet presAssocID="{D3E3EA15-B591-4427-A319-EE41A882C996}" presName="rootText" presStyleLbl="node1" presStyleIdx="0" presStyleCnt="2" custScaleX="222384" custScaleY="131577" custLinFactNeighborX="-55512" custLinFactNeighborY="-225"/>
      <dgm:spPr/>
      <dgm:t>
        <a:bodyPr/>
        <a:lstStyle/>
        <a:p>
          <a:endParaRPr lang="en-US"/>
        </a:p>
      </dgm:t>
    </dgm:pt>
    <dgm:pt modelId="{982B4BA0-F316-4433-A873-9C1ED1FE3268}" type="pres">
      <dgm:prSet presAssocID="{D3E3EA15-B591-4427-A319-EE41A882C996}" presName="rootConnector" presStyleLbl="node1" presStyleIdx="0" presStyleCnt="2"/>
      <dgm:spPr/>
      <dgm:t>
        <a:bodyPr/>
        <a:lstStyle/>
        <a:p>
          <a:endParaRPr lang="en-US"/>
        </a:p>
      </dgm:t>
    </dgm:pt>
    <dgm:pt modelId="{D547E2B5-ABAE-4F17-BCE2-C5CF3993B107}" type="pres">
      <dgm:prSet presAssocID="{D3E3EA15-B591-4427-A319-EE41A882C996}" presName="childShape" presStyleCnt="0"/>
      <dgm:spPr/>
    </dgm:pt>
    <dgm:pt modelId="{CCB9F1CD-45DF-45E6-82AF-5AE0972A3759}" type="pres">
      <dgm:prSet presAssocID="{85EC351E-0C14-4868-907D-7C5EE4BE9499}" presName="Name13" presStyleLbl="parChTrans1D2" presStyleIdx="0" presStyleCnt="7"/>
      <dgm:spPr/>
      <dgm:t>
        <a:bodyPr/>
        <a:lstStyle/>
        <a:p>
          <a:endParaRPr lang="en-US"/>
        </a:p>
      </dgm:t>
    </dgm:pt>
    <dgm:pt modelId="{F3BB95EA-7B7F-4DD3-A9FA-100FFB5A69F6}" type="pres">
      <dgm:prSet presAssocID="{E1AC63E2-FB5C-4AAC-957B-B41DD73398E3}" presName="childText" presStyleLbl="bgAcc1" presStyleIdx="0" presStyleCnt="7" custScaleX="274843" custScaleY="121998" custLinFactNeighborX="-27720" custLinFactNeighborY="-5016">
        <dgm:presLayoutVars>
          <dgm:bulletEnabled val="1"/>
        </dgm:presLayoutVars>
      </dgm:prSet>
      <dgm:spPr/>
      <dgm:t>
        <a:bodyPr/>
        <a:lstStyle/>
        <a:p>
          <a:endParaRPr lang="en-US"/>
        </a:p>
      </dgm:t>
    </dgm:pt>
    <dgm:pt modelId="{B8699356-58BD-4A07-91F5-19F3CA78DDCC}" type="pres">
      <dgm:prSet presAssocID="{1DC516DE-76EF-46CD-8537-D3BE6DAA967D}" presName="Name13" presStyleLbl="parChTrans1D2" presStyleIdx="1" presStyleCnt="7"/>
      <dgm:spPr/>
      <dgm:t>
        <a:bodyPr/>
        <a:lstStyle/>
        <a:p>
          <a:endParaRPr lang="en-US"/>
        </a:p>
      </dgm:t>
    </dgm:pt>
    <dgm:pt modelId="{E7B549DA-57D0-45D8-8F53-FF12EBFBBCB6}" type="pres">
      <dgm:prSet presAssocID="{5913D40C-CFA7-47F5-884F-360772526324}" presName="childText" presStyleLbl="bgAcc1" presStyleIdx="1" presStyleCnt="7" custScaleX="274614" custScaleY="116375" custLinFactNeighborX="-27720" custLinFactNeighborY="-229">
        <dgm:presLayoutVars>
          <dgm:bulletEnabled val="1"/>
        </dgm:presLayoutVars>
      </dgm:prSet>
      <dgm:spPr/>
      <dgm:t>
        <a:bodyPr/>
        <a:lstStyle/>
        <a:p>
          <a:endParaRPr lang="en-US"/>
        </a:p>
      </dgm:t>
    </dgm:pt>
    <dgm:pt modelId="{60765DB1-5859-4D70-BBCC-5E10D51DAB23}" type="pres">
      <dgm:prSet presAssocID="{67C52192-AE7F-4A83-A2D1-278E0FD9B8EC}" presName="Name13" presStyleLbl="parChTrans1D2" presStyleIdx="2" presStyleCnt="7"/>
      <dgm:spPr/>
      <dgm:t>
        <a:bodyPr/>
        <a:lstStyle/>
        <a:p>
          <a:endParaRPr lang="en-US"/>
        </a:p>
      </dgm:t>
    </dgm:pt>
    <dgm:pt modelId="{545BFD4F-1BF0-4DDF-840A-10153839EB2D}" type="pres">
      <dgm:prSet presAssocID="{99F13BE8-7F49-48DC-B7E7-0A4281EA4F4B}" presName="childText" presStyleLbl="bgAcc1" presStyleIdx="2" presStyleCnt="7" custScaleX="274614" custScaleY="110557" custLinFactNeighborX="-26504" custLinFactNeighborY="-1494">
        <dgm:presLayoutVars>
          <dgm:bulletEnabled val="1"/>
        </dgm:presLayoutVars>
      </dgm:prSet>
      <dgm:spPr/>
      <dgm:t>
        <a:bodyPr/>
        <a:lstStyle/>
        <a:p>
          <a:endParaRPr lang="en-US"/>
        </a:p>
      </dgm:t>
    </dgm:pt>
    <dgm:pt modelId="{A8E50CF4-86E9-46E3-B725-1707678B35C6}" type="pres">
      <dgm:prSet presAssocID="{37097976-8D7D-49F6-AD62-8C02CAACB2E8}" presName="root" presStyleCnt="0"/>
      <dgm:spPr/>
    </dgm:pt>
    <dgm:pt modelId="{64BE19BE-CC42-4B3D-A49B-076205B06912}" type="pres">
      <dgm:prSet presAssocID="{37097976-8D7D-49F6-AD62-8C02CAACB2E8}" presName="rootComposite" presStyleCnt="0"/>
      <dgm:spPr/>
    </dgm:pt>
    <dgm:pt modelId="{793A98F4-561A-42B0-85B0-C9EB533B24A6}" type="pres">
      <dgm:prSet presAssocID="{37097976-8D7D-49F6-AD62-8C02CAACB2E8}" presName="rootText" presStyleLbl="node1" presStyleIdx="1" presStyleCnt="2" custScaleX="262366" custScaleY="131577" custLinFactNeighborX="18189" custLinFactNeighborY="-225"/>
      <dgm:spPr/>
      <dgm:t>
        <a:bodyPr/>
        <a:lstStyle/>
        <a:p>
          <a:endParaRPr lang="en-US"/>
        </a:p>
      </dgm:t>
    </dgm:pt>
    <dgm:pt modelId="{E6DE400E-7540-43BC-A164-0E0BD926E778}" type="pres">
      <dgm:prSet presAssocID="{37097976-8D7D-49F6-AD62-8C02CAACB2E8}" presName="rootConnector" presStyleLbl="node1" presStyleIdx="1" presStyleCnt="2"/>
      <dgm:spPr/>
      <dgm:t>
        <a:bodyPr/>
        <a:lstStyle/>
        <a:p>
          <a:endParaRPr lang="en-US"/>
        </a:p>
      </dgm:t>
    </dgm:pt>
    <dgm:pt modelId="{A1D9CE78-8053-4C27-AF11-EB237EA6E8CF}" type="pres">
      <dgm:prSet presAssocID="{37097976-8D7D-49F6-AD62-8C02CAACB2E8}" presName="childShape" presStyleCnt="0"/>
      <dgm:spPr/>
    </dgm:pt>
    <dgm:pt modelId="{D7143B9F-5EF1-4C9F-8FE1-EF9A6896C7E2}" type="pres">
      <dgm:prSet presAssocID="{3EC3FAA7-0E0F-4F19-AD2F-0304AAA6CF5E}" presName="Name13" presStyleLbl="parChTrans1D2" presStyleIdx="3" presStyleCnt="7"/>
      <dgm:spPr/>
      <dgm:t>
        <a:bodyPr/>
        <a:lstStyle/>
        <a:p>
          <a:endParaRPr lang="en-US"/>
        </a:p>
      </dgm:t>
    </dgm:pt>
    <dgm:pt modelId="{256D58A8-BD53-48BE-B468-6497154AF4AA}" type="pres">
      <dgm:prSet presAssocID="{6D506499-DFBD-4445-9345-3FC0FB785380}" presName="childText" presStyleLbl="bgAcc1" presStyleIdx="3" presStyleCnt="7" custScaleX="312523" custScaleY="123025" custLinFactNeighborX="55396" custLinFactNeighborY="-1423">
        <dgm:presLayoutVars>
          <dgm:bulletEnabled val="1"/>
        </dgm:presLayoutVars>
      </dgm:prSet>
      <dgm:spPr/>
      <dgm:t>
        <a:bodyPr/>
        <a:lstStyle/>
        <a:p>
          <a:endParaRPr lang="en-US"/>
        </a:p>
      </dgm:t>
    </dgm:pt>
    <dgm:pt modelId="{65CBF360-2A82-4E70-B3F5-CCFE08B77204}" type="pres">
      <dgm:prSet presAssocID="{FEE2C071-6008-4A9E-A091-0BF564DDE688}" presName="Name13" presStyleLbl="parChTrans1D2" presStyleIdx="4" presStyleCnt="7"/>
      <dgm:spPr/>
      <dgm:t>
        <a:bodyPr/>
        <a:lstStyle/>
        <a:p>
          <a:endParaRPr lang="en-US"/>
        </a:p>
      </dgm:t>
    </dgm:pt>
    <dgm:pt modelId="{EA094793-49A7-493E-BF65-18CEB9C07DC2}" type="pres">
      <dgm:prSet presAssocID="{32D3750C-EEE2-4952-96CC-D3ECE9ED7FB0}" presName="childText" presStyleLbl="bgAcc1" presStyleIdx="4" presStyleCnt="7" custScaleX="308137" custScaleY="124459" custLinFactNeighborX="56443" custLinFactNeighborY="-6044">
        <dgm:presLayoutVars>
          <dgm:bulletEnabled val="1"/>
        </dgm:presLayoutVars>
      </dgm:prSet>
      <dgm:spPr/>
      <dgm:t>
        <a:bodyPr/>
        <a:lstStyle/>
        <a:p>
          <a:endParaRPr lang="en-US"/>
        </a:p>
      </dgm:t>
    </dgm:pt>
    <dgm:pt modelId="{B7CA21EF-5688-43D2-8722-4B971B66C098}" type="pres">
      <dgm:prSet presAssocID="{60ACB597-05A9-4E6D-9A27-20B8697F830E}" presName="Name13" presStyleLbl="parChTrans1D2" presStyleIdx="5" presStyleCnt="7"/>
      <dgm:spPr/>
      <dgm:t>
        <a:bodyPr/>
        <a:lstStyle/>
        <a:p>
          <a:endParaRPr lang="en-US"/>
        </a:p>
      </dgm:t>
    </dgm:pt>
    <dgm:pt modelId="{BAE46F03-3E53-4A89-8406-839AAE92311B}" type="pres">
      <dgm:prSet presAssocID="{EE50617A-4B25-49F5-A5CD-62D9C479A4A9}" presName="childText" presStyleLbl="bgAcc1" presStyleIdx="5" presStyleCnt="7" custScaleX="307289" custScaleY="135718" custLinFactNeighborX="58626" custLinFactNeighborY="-4306">
        <dgm:presLayoutVars>
          <dgm:bulletEnabled val="1"/>
        </dgm:presLayoutVars>
      </dgm:prSet>
      <dgm:spPr/>
      <dgm:t>
        <a:bodyPr/>
        <a:lstStyle/>
        <a:p>
          <a:endParaRPr lang="en-US"/>
        </a:p>
      </dgm:t>
    </dgm:pt>
    <dgm:pt modelId="{108B0EC8-02FA-4C3D-8558-DCDEE57A606A}" type="pres">
      <dgm:prSet presAssocID="{887C0D0A-384A-4E58-BF1D-DB1DC70E5A76}" presName="Name13" presStyleLbl="parChTrans1D2" presStyleIdx="6" presStyleCnt="7"/>
      <dgm:spPr/>
      <dgm:t>
        <a:bodyPr/>
        <a:lstStyle/>
        <a:p>
          <a:endParaRPr lang="en-US"/>
        </a:p>
      </dgm:t>
    </dgm:pt>
    <dgm:pt modelId="{0648217F-3E61-4718-B700-60932742FC9A}" type="pres">
      <dgm:prSet presAssocID="{4C1FF333-43BB-4D03-8F0A-E3C671943FCD}" presName="childText" presStyleLbl="bgAcc1" presStyleIdx="6" presStyleCnt="7" custScaleX="312525" custScaleY="136082" custLinFactNeighborX="54408" custLinFactNeighborY="-16090">
        <dgm:presLayoutVars>
          <dgm:bulletEnabled val="1"/>
        </dgm:presLayoutVars>
      </dgm:prSet>
      <dgm:spPr/>
      <dgm:t>
        <a:bodyPr/>
        <a:lstStyle/>
        <a:p>
          <a:endParaRPr lang="en-US"/>
        </a:p>
      </dgm:t>
    </dgm:pt>
  </dgm:ptLst>
  <dgm:cxnLst>
    <dgm:cxn modelId="{BB0B4EB4-148D-4484-9737-C1A77E15812D}" type="presOf" srcId="{4C1FF333-43BB-4D03-8F0A-E3C671943FCD}" destId="{0648217F-3E61-4718-B700-60932742FC9A}" srcOrd="0" destOrd="0" presId="urn:microsoft.com/office/officeart/2005/8/layout/hierarchy3"/>
    <dgm:cxn modelId="{D352F3D6-E0DC-40D2-B9F6-1FD1C1D64D14}" type="presOf" srcId="{887C0D0A-384A-4E58-BF1D-DB1DC70E5A76}" destId="{108B0EC8-02FA-4C3D-8558-DCDEE57A606A}" srcOrd="0" destOrd="0" presId="urn:microsoft.com/office/officeart/2005/8/layout/hierarchy3"/>
    <dgm:cxn modelId="{8C086671-0444-4194-89A6-1286ACEE32B1}" srcId="{ECD98729-D029-46F3-ADF1-99BF332C211C}" destId="{37097976-8D7D-49F6-AD62-8C02CAACB2E8}" srcOrd="1" destOrd="0" parTransId="{2FACD07C-F3D4-470F-8021-5E132BD707E3}" sibTransId="{85EBAA57-79CD-4456-A655-C548129245D0}"/>
    <dgm:cxn modelId="{E2D07968-4F28-45BE-B343-0427978F860C}" srcId="{D3E3EA15-B591-4427-A319-EE41A882C996}" destId="{5913D40C-CFA7-47F5-884F-360772526324}" srcOrd="1" destOrd="0" parTransId="{1DC516DE-76EF-46CD-8537-D3BE6DAA967D}" sibTransId="{91BE4582-CA02-4B73-9EBB-9972661CF58D}"/>
    <dgm:cxn modelId="{04890595-A293-4D22-B6CD-E614FFBD2981}" type="presOf" srcId="{37097976-8D7D-49F6-AD62-8C02CAACB2E8}" destId="{E6DE400E-7540-43BC-A164-0E0BD926E778}" srcOrd="1" destOrd="0" presId="urn:microsoft.com/office/officeart/2005/8/layout/hierarchy3"/>
    <dgm:cxn modelId="{CD66771B-B23D-4E8B-B138-8D3983ABD3E8}" srcId="{37097976-8D7D-49F6-AD62-8C02CAACB2E8}" destId="{EE50617A-4B25-49F5-A5CD-62D9C479A4A9}" srcOrd="2" destOrd="0" parTransId="{60ACB597-05A9-4E6D-9A27-20B8697F830E}" sibTransId="{F4FB0322-69E7-4426-ADC3-B4408B895252}"/>
    <dgm:cxn modelId="{83458EEA-86E3-47A0-A68B-42C4F9EED053}" type="presOf" srcId="{32D3750C-EEE2-4952-96CC-D3ECE9ED7FB0}" destId="{EA094793-49A7-493E-BF65-18CEB9C07DC2}" srcOrd="0" destOrd="0" presId="urn:microsoft.com/office/officeart/2005/8/layout/hierarchy3"/>
    <dgm:cxn modelId="{6A86D739-DDC4-4DAF-A49C-981A68445AE4}" type="presOf" srcId="{FEE2C071-6008-4A9E-A091-0BF564DDE688}" destId="{65CBF360-2A82-4E70-B3F5-CCFE08B77204}" srcOrd="0" destOrd="0" presId="urn:microsoft.com/office/officeart/2005/8/layout/hierarchy3"/>
    <dgm:cxn modelId="{48D33A1E-05FA-4587-8B8A-359D761A5E07}" type="presOf" srcId="{85EC351E-0C14-4868-907D-7C5EE4BE9499}" destId="{CCB9F1CD-45DF-45E6-82AF-5AE0972A3759}" srcOrd="0" destOrd="0" presId="urn:microsoft.com/office/officeart/2005/8/layout/hierarchy3"/>
    <dgm:cxn modelId="{D4E835E4-BE0C-446E-80AD-695A8EC8919A}" srcId="{D3E3EA15-B591-4427-A319-EE41A882C996}" destId="{E1AC63E2-FB5C-4AAC-957B-B41DD73398E3}" srcOrd="0" destOrd="0" parTransId="{85EC351E-0C14-4868-907D-7C5EE4BE9499}" sibTransId="{1FDFAE20-52DD-40E6-AC61-C0521597A4E1}"/>
    <dgm:cxn modelId="{550F73B9-1B39-41DE-A63D-D6FB38EBA8E4}" srcId="{ECD98729-D029-46F3-ADF1-99BF332C211C}" destId="{D3E3EA15-B591-4427-A319-EE41A882C996}" srcOrd="0" destOrd="0" parTransId="{4C4A7D32-BFF9-4CDD-83D2-2FA744299C06}" sibTransId="{69F61A98-F79A-489F-970C-9A34E04E5346}"/>
    <dgm:cxn modelId="{AFEEFD50-98EC-44EC-9B9D-64D22FA945A2}" type="presOf" srcId="{3EC3FAA7-0E0F-4F19-AD2F-0304AAA6CF5E}" destId="{D7143B9F-5EF1-4C9F-8FE1-EF9A6896C7E2}" srcOrd="0" destOrd="0" presId="urn:microsoft.com/office/officeart/2005/8/layout/hierarchy3"/>
    <dgm:cxn modelId="{CAA4273B-0528-4597-B60B-E8F562D27E8C}" type="presOf" srcId="{37097976-8D7D-49F6-AD62-8C02CAACB2E8}" destId="{793A98F4-561A-42B0-85B0-C9EB533B24A6}" srcOrd="0" destOrd="0" presId="urn:microsoft.com/office/officeart/2005/8/layout/hierarchy3"/>
    <dgm:cxn modelId="{941AC436-AEEA-4689-AD60-05F18494DB54}" srcId="{37097976-8D7D-49F6-AD62-8C02CAACB2E8}" destId="{4C1FF333-43BB-4D03-8F0A-E3C671943FCD}" srcOrd="3" destOrd="0" parTransId="{887C0D0A-384A-4E58-BF1D-DB1DC70E5A76}" sibTransId="{BD0987B8-A042-4FC3-913E-45AF9C174FA6}"/>
    <dgm:cxn modelId="{A1205289-658F-4826-8DC6-1DE5E04AD840}" type="presOf" srcId="{60ACB597-05A9-4E6D-9A27-20B8697F830E}" destId="{B7CA21EF-5688-43D2-8722-4B971B66C098}" srcOrd="0" destOrd="0" presId="urn:microsoft.com/office/officeart/2005/8/layout/hierarchy3"/>
    <dgm:cxn modelId="{58BD8CCB-9B6C-49FC-95BF-E1B8253143DC}" srcId="{D3E3EA15-B591-4427-A319-EE41A882C996}" destId="{99F13BE8-7F49-48DC-B7E7-0A4281EA4F4B}" srcOrd="2" destOrd="0" parTransId="{67C52192-AE7F-4A83-A2D1-278E0FD9B8EC}" sibTransId="{2AE28639-0C24-4044-8E4B-A15D0235742C}"/>
    <dgm:cxn modelId="{CA75E540-7F70-4A91-8536-EE69E3D52928}" type="presOf" srcId="{D3E3EA15-B591-4427-A319-EE41A882C996}" destId="{3FBD4925-154B-4672-8DB3-FBB955E7A488}" srcOrd="0" destOrd="0" presId="urn:microsoft.com/office/officeart/2005/8/layout/hierarchy3"/>
    <dgm:cxn modelId="{ECF97FED-3C31-457A-81BE-243CC2D89383}" type="presOf" srcId="{D3E3EA15-B591-4427-A319-EE41A882C996}" destId="{982B4BA0-F316-4433-A873-9C1ED1FE3268}" srcOrd="1" destOrd="0" presId="urn:microsoft.com/office/officeart/2005/8/layout/hierarchy3"/>
    <dgm:cxn modelId="{6289E73C-0120-44A6-8FED-81D5A12E169B}" type="presOf" srcId="{E1AC63E2-FB5C-4AAC-957B-B41DD73398E3}" destId="{F3BB95EA-7B7F-4DD3-A9FA-100FFB5A69F6}" srcOrd="0" destOrd="0" presId="urn:microsoft.com/office/officeart/2005/8/layout/hierarchy3"/>
    <dgm:cxn modelId="{BBF5CD19-489B-4A57-8738-91D829575E2F}" type="presOf" srcId="{1DC516DE-76EF-46CD-8537-D3BE6DAA967D}" destId="{B8699356-58BD-4A07-91F5-19F3CA78DDCC}" srcOrd="0" destOrd="0" presId="urn:microsoft.com/office/officeart/2005/8/layout/hierarchy3"/>
    <dgm:cxn modelId="{769BECCA-F1E4-4174-B496-7CB1E10D1F92}" type="presOf" srcId="{EE50617A-4B25-49F5-A5CD-62D9C479A4A9}" destId="{BAE46F03-3E53-4A89-8406-839AAE92311B}" srcOrd="0" destOrd="0" presId="urn:microsoft.com/office/officeart/2005/8/layout/hierarchy3"/>
    <dgm:cxn modelId="{DD88DFAB-5F07-45CA-B0D8-660C236EA668}" srcId="{37097976-8D7D-49F6-AD62-8C02CAACB2E8}" destId="{32D3750C-EEE2-4952-96CC-D3ECE9ED7FB0}" srcOrd="1" destOrd="0" parTransId="{FEE2C071-6008-4A9E-A091-0BF564DDE688}" sibTransId="{F389131D-0DF4-4E9C-8304-B92C7E6DEED9}"/>
    <dgm:cxn modelId="{226DD255-2E67-4A31-8DA7-D2EC1D67B274}" type="presOf" srcId="{99F13BE8-7F49-48DC-B7E7-0A4281EA4F4B}" destId="{545BFD4F-1BF0-4DDF-840A-10153839EB2D}" srcOrd="0" destOrd="0" presId="urn:microsoft.com/office/officeart/2005/8/layout/hierarchy3"/>
    <dgm:cxn modelId="{B54A0B54-3858-4D20-9F6D-17B4438266A4}" type="presOf" srcId="{67C52192-AE7F-4A83-A2D1-278E0FD9B8EC}" destId="{60765DB1-5859-4D70-BBCC-5E10D51DAB23}" srcOrd="0" destOrd="0" presId="urn:microsoft.com/office/officeart/2005/8/layout/hierarchy3"/>
    <dgm:cxn modelId="{B44383BD-AE86-4FA1-8CB0-088FE6E81B9F}" type="presOf" srcId="{ECD98729-D029-46F3-ADF1-99BF332C211C}" destId="{B6E2984C-9DEE-4801-805B-FC0D159C6D3C}" srcOrd="0" destOrd="0" presId="urn:microsoft.com/office/officeart/2005/8/layout/hierarchy3"/>
    <dgm:cxn modelId="{905EB769-603A-464E-84C7-B1BABCB86780}" srcId="{37097976-8D7D-49F6-AD62-8C02CAACB2E8}" destId="{6D506499-DFBD-4445-9345-3FC0FB785380}" srcOrd="0" destOrd="0" parTransId="{3EC3FAA7-0E0F-4F19-AD2F-0304AAA6CF5E}" sibTransId="{8427E192-D617-4494-83DB-B60DFCDB6A5F}"/>
    <dgm:cxn modelId="{D48CFFF4-F94E-4136-B3C9-CA11A97B2B0E}" type="presOf" srcId="{5913D40C-CFA7-47F5-884F-360772526324}" destId="{E7B549DA-57D0-45D8-8F53-FF12EBFBBCB6}" srcOrd="0" destOrd="0" presId="urn:microsoft.com/office/officeart/2005/8/layout/hierarchy3"/>
    <dgm:cxn modelId="{F0BC6DD3-1E0F-4537-89F9-A68A7771149A}" type="presOf" srcId="{6D506499-DFBD-4445-9345-3FC0FB785380}" destId="{256D58A8-BD53-48BE-B468-6497154AF4AA}" srcOrd="0" destOrd="0" presId="urn:microsoft.com/office/officeart/2005/8/layout/hierarchy3"/>
    <dgm:cxn modelId="{62E9B092-6041-4042-926E-D79CCB783807}" type="presParOf" srcId="{B6E2984C-9DEE-4801-805B-FC0D159C6D3C}" destId="{D621A110-02B6-4767-B5C0-C6B6F610C78A}" srcOrd="0" destOrd="0" presId="urn:microsoft.com/office/officeart/2005/8/layout/hierarchy3"/>
    <dgm:cxn modelId="{42475BDF-4AA3-4625-BEE6-0D11965B2C40}" type="presParOf" srcId="{D621A110-02B6-4767-B5C0-C6B6F610C78A}" destId="{E0AF3B47-E7A1-4803-8D9E-077472F88730}" srcOrd="0" destOrd="0" presId="urn:microsoft.com/office/officeart/2005/8/layout/hierarchy3"/>
    <dgm:cxn modelId="{60DBDBFA-A4BA-4EF4-9EDB-23F53CBD5EC6}" type="presParOf" srcId="{E0AF3B47-E7A1-4803-8D9E-077472F88730}" destId="{3FBD4925-154B-4672-8DB3-FBB955E7A488}" srcOrd="0" destOrd="0" presId="urn:microsoft.com/office/officeart/2005/8/layout/hierarchy3"/>
    <dgm:cxn modelId="{E7ED5D14-E0C0-4EC5-BF03-DF65DE9F4FFA}" type="presParOf" srcId="{E0AF3B47-E7A1-4803-8D9E-077472F88730}" destId="{982B4BA0-F316-4433-A873-9C1ED1FE3268}" srcOrd="1" destOrd="0" presId="urn:microsoft.com/office/officeart/2005/8/layout/hierarchy3"/>
    <dgm:cxn modelId="{1D547424-D766-4125-B7D9-EBB117515333}" type="presParOf" srcId="{D621A110-02B6-4767-B5C0-C6B6F610C78A}" destId="{D547E2B5-ABAE-4F17-BCE2-C5CF3993B107}" srcOrd="1" destOrd="0" presId="urn:microsoft.com/office/officeart/2005/8/layout/hierarchy3"/>
    <dgm:cxn modelId="{30302D35-71AA-4F0F-B313-76659A71DBE7}" type="presParOf" srcId="{D547E2B5-ABAE-4F17-BCE2-C5CF3993B107}" destId="{CCB9F1CD-45DF-45E6-82AF-5AE0972A3759}" srcOrd="0" destOrd="0" presId="urn:microsoft.com/office/officeart/2005/8/layout/hierarchy3"/>
    <dgm:cxn modelId="{A2DEF5D4-D75A-4DC1-8EF0-936E3B93E65C}" type="presParOf" srcId="{D547E2B5-ABAE-4F17-BCE2-C5CF3993B107}" destId="{F3BB95EA-7B7F-4DD3-A9FA-100FFB5A69F6}" srcOrd="1" destOrd="0" presId="urn:microsoft.com/office/officeart/2005/8/layout/hierarchy3"/>
    <dgm:cxn modelId="{0F8F8452-276F-4B3B-86CE-6719304D73AE}" type="presParOf" srcId="{D547E2B5-ABAE-4F17-BCE2-C5CF3993B107}" destId="{B8699356-58BD-4A07-91F5-19F3CA78DDCC}" srcOrd="2" destOrd="0" presId="urn:microsoft.com/office/officeart/2005/8/layout/hierarchy3"/>
    <dgm:cxn modelId="{4921B758-7870-4ED4-BC52-94E4A404564F}" type="presParOf" srcId="{D547E2B5-ABAE-4F17-BCE2-C5CF3993B107}" destId="{E7B549DA-57D0-45D8-8F53-FF12EBFBBCB6}" srcOrd="3" destOrd="0" presId="urn:microsoft.com/office/officeart/2005/8/layout/hierarchy3"/>
    <dgm:cxn modelId="{3B8136F1-D8BF-494A-9A60-B12D0466B21E}" type="presParOf" srcId="{D547E2B5-ABAE-4F17-BCE2-C5CF3993B107}" destId="{60765DB1-5859-4D70-BBCC-5E10D51DAB23}" srcOrd="4" destOrd="0" presId="urn:microsoft.com/office/officeart/2005/8/layout/hierarchy3"/>
    <dgm:cxn modelId="{FDDFA68E-701F-4593-ACBD-E9235E36B4BE}" type="presParOf" srcId="{D547E2B5-ABAE-4F17-BCE2-C5CF3993B107}" destId="{545BFD4F-1BF0-4DDF-840A-10153839EB2D}" srcOrd="5" destOrd="0" presId="urn:microsoft.com/office/officeart/2005/8/layout/hierarchy3"/>
    <dgm:cxn modelId="{F0832D71-4800-46C7-9BE2-6CDEE3CA8A38}" type="presParOf" srcId="{B6E2984C-9DEE-4801-805B-FC0D159C6D3C}" destId="{A8E50CF4-86E9-46E3-B725-1707678B35C6}" srcOrd="1" destOrd="0" presId="urn:microsoft.com/office/officeart/2005/8/layout/hierarchy3"/>
    <dgm:cxn modelId="{2BC7C5B0-FA0F-47B7-AC93-0DD4636D6C39}" type="presParOf" srcId="{A8E50CF4-86E9-46E3-B725-1707678B35C6}" destId="{64BE19BE-CC42-4B3D-A49B-076205B06912}" srcOrd="0" destOrd="0" presId="urn:microsoft.com/office/officeart/2005/8/layout/hierarchy3"/>
    <dgm:cxn modelId="{2022B94E-4F3C-4D9F-B519-09B4DF590166}" type="presParOf" srcId="{64BE19BE-CC42-4B3D-A49B-076205B06912}" destId="{793A98F4-561A-42B0-85B0-C9EB533B24A6}" srcOrd="0" destOrd="0" presId="urn:microsoft.com/office/officeart/2005/8/layout/hierarchy3"/>
    <dgm:cxn modelId="{5BF9CAE1-67DC-4812-881F-A10F7E627A08}" type="presParOf" srcId="{64BE19BE-CC42-4B3D-A49B-076205B06912}" destId="{E6DE400E-7540-43BC-A164-0E0BD926E778}" srcOrd="1" destOrd="0" presId="urn:microsoft.com/office/officeart/2005/8/layout/hierarchy3"/>
    <dgm:cxn modelId="{4BD68F33-EFC6-435E-9695-59B00E128646}" type="presParOf" srcId="{A8E50CF4-86E9-46E3-B725-1707678B35C6}" destId="{A1D9CE78-8053-4C27-AF11-EB237EA6E8CF}" srcOrd="1" destOrd="0" presId="urn:microsoft.com/office/officeart/2005/8/layout/hierarchy3"/>
    <dgm:cxn modelId="{B7C6F2AD-708F-4DFA-87DD-63E77A0696AE}" type="presParOf" srcId="{A1D9CE78-8053-4C27-AF11-EB237EA6E8CF}" destId="{D7143B9F-5EF1-4C9F-8FE1-EF9A6896C7E2}" srcOrd="0" destOrd="0" presId="urn:microsoft.com/office/officeart/2005/8/layout/hierarchy3"/>
    <dgm:cxn modelId="{E97DA916-44F2-4D4B-8BA3-23C6DF5789A2}" type="presParOf" srcId="{A1D9CE78-8053-4C27-AF11-EB237EA6E8CF}" destId="{256D58A8-BD53-48BE-B468-6497154AF4AA}" srcOrd="1" destOrd="0" presId="urn:microsoft.com/office/officeart/2005/8/layout/hierarchy3"/>
    <dgm:cxn modelId="{1A545449-6EC1-4174-A72B-ED373EB45ECD}" type="presParOf" srcId="{A1D9CE78-8053-4C27-AF11-EB237EA6E8CF}" destId="{65CBF360-2A82-4E70-B3F5-CCFE08B77204}" srcOrd="2" destOrd="0" presId="urn:microsoft.com/office/officeart/2005/8/layout/hierarchy3"/>
    <dgm:cxn modelId="{0A17F365-49EA-48CB-B2B3-78C9C20129B9}" type="presParOf" srcId="{A1D9CE78-8053-4C27-AF11-EB237EA6E8CF}" destId="{EA094793-49A7-493E-BF65-18CEB9C07DC2}" srcOrd="3" destOrd="0" presId="urn:microsoft.com/office/officeart/2005/8/layout/hierarchy3"/>
    <dgm:cxn modelId="{264A2386-3959-4814-B200-0F5EABCCAA46}" type="presParOf" srcId="{A1D9CE78-8053-4C27-AF11-EB237EA6E8CF}" destId="{B7CA21EF-5688-43D2-8722-4B971B66C098}" srcOrd="4" destOrd="0" presId="urn:microsoft.com/office/officeart/2005/8/layout/hierarchy3"/>
    <dgm:cxn modelId="{17E062C7-6E7B-4F13-8742-F986F5777DF0}" type="presParOf" srcId="{A1D9CE78-8053-4C27-AF11-EB237EA6E8CF}" destId="{BAE46F03-3E53-4A89-8406-839AAE92311B}" srcOrd="5" destOrd="0" presId="urn:microsoft.com/office/officeart/2005/8/layout/hierarchy3"/>
    <dgm:cxn modelId="{37ADC74F-75F2-480D-B8B2-D2602753865D}" type="presParOf" srcId="{A1D9CE78-8053-4C27-AF11-EB237EA6E8CF}" destId="{108B0EC8-02FA-4C3D-8558-DCDEE57A606A}" srcOrd="6" destOrd="0" presId="urn:microsoft.com/office/officeart/2005/8/layout/hierarchy3"/>
    <dgm:cxn modelId="{046D024E-B46D-4594-BEB6-B2FE3E13D13F}" type="presParOf" srcId="{A1D9CE78-8053-4C27-AF11-EB237EA6E8CF}" destId="{0648217F-3E61-4718-B700-60932742FC9A}" srcOrd="7"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E95773B-2A71-40F2-B20F-909E350CED76}"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en-US"/>
        </a:p>
      </dgm:t>
    </dgm:pt>
    <dgm:pt modelId="{50919B85-AC7A-4E97-B235-D21458D61731}">
      <dgm:prSet/>
      <dgm:spPr/>
      <dgm:t>
        <a:bodyPr/>
        <a:lstStyle/>
        <a:p>
          <a:pPr rtl="0"/>
          <a:r>
            <a:rPr lang="en-US" b="1" dirty="0" smtClean="0"/>
            <a:t>Ongoing public interface</a:t>
          </a:r>
          <a:endParaRPr lang="en-US" b="1" dirty="0"/>
        </a:p>
      </dgm:t>
    </dgm:pt>
    <dgm:pt modelId="{3BBB30B3-1C32-405F-B83F-C3353C216D3C}" type="parTrans" cxnId="{402E7638-7438-47DC-8FF5-360B0F1545A3}">
      <dgm:prSet/>
      <dgm:spPr/>
      <dgm:t>
        <a:bodyPr/>
        <a:lstStyle/>
        <a:p>
          <a:endParaRPr lang="en-US"/>
        </a:p>
      </dgm:t>
    </dgm:pt>
    <dgm:pt modelId="{18D8CA9E-CFEE-4390-A137-129D8B292D73}" type="sibTrans" cxnId="{402E7638-7438-47DC-8FF5-360B0F1545A3}">
      <dgm:prSet/>
      <dgm:spPr/>
      <dgm:t>
        <a:bodyPr/>
        <a:lstStyle/>
        <a:p>
          <a:endParaRPr lang="en-US"/>
        </a:p>
      </dgm:t>
    </dgm:pt>
    <dgm:pt modelId="{67AB530F-A719-49D1-B7EB-BBFBDC1AB614}">
      <dgm:prSet/>
      <dgm:spPr/>
      <dgm:t>
        <a:bodyPr/>
        <a:lstStyle/>
        <a:p>
          <a:r>
            <a:rPr lang="en-US" b="1" dirty="0" smtClean="0"/>
            <a:t>Cost-benefit evaluation</a:t>
          </a:r>
          <a:endParaRPr lang="en-US" b="1" dirty="0"/>
        </a:p>
      </dgm:t>
    </dgm:pt>
    <dgm:pt modelId="{63FEE719-B44F-47DB-B1C4-1ACE6DE7EEDA}" type="parTrans" cxnId="{AB442A0D-1E55-465F-86DC-9325B21C5D95}">
      <dgm:prSet/>
      <dgm:spPr/>
      <dgm:t>
        <a:bodyPr/>
        <a:lstStyle/>
        <a:p>
          <a:endParaRPr lang="en-US"/>
        </a:p>
      </dgm:t>
    </dgm:pt>
    <dgm:pt modelId="{D26B4E94-6AA5-4FFD-BCFC-028CE840BC5F}" type="sibTrans" cxnId="{AB442A0D-1E55-465F-86DC-9325B21C5D95}">
      <dgm:prSet/>
      <dgm:spPr/>
      <dgm:t>
        <a:bodyPr/>
        <a:lstStyle/>
        <a:p>
          <a:endParaRPr lang="en-US"/>
        </a:p>
      </dgm:t>
    </dgm:pt>
    <dgm:pt modelId="{62181403-A63F-4EE3-B35D-D06F00FBA81B}">
      <dgm:prSet/>
      <dgm:spPr/>
      <dgm:t>
        <a:bodyPr/>
        <a:lstStyle/>
        <a:p>
          <a:r>
            <a:rPr lang="en-US" b="1" dirty="0" smtClean="0"/>
            <a:t>Agency specific performance indicators</a:t>
          </a:r>
          <a:endParaRPr lang="en-US" b="1" dirty="0"/>
        </a:p>
      </dgm:t>
    </dgm:pt>
    <dgm:pt modelId="{9FD6CB9A-2EFD-4021-BC72-406730E02FCA}" type="parTrans" cxnId="{933F3C33-7D5B-40F5-9B74-64C883EC32AD}">
      <dgm:prSet/>
      <dgm:spPr/>
      <dgm:t>
        <a:bodyPr/>
        <a:lstStyle/>
        <a:p>
          <a:endParaRPr lang="en-US"/>
        </a:p>
      </dgm:t>
    </dgm:pt>
    <dgm:pt modelId="{BCC8A8F0-A302-4C9A-AA19-92E5C9D2A668}" type="sibTrans" cxnId="{933F3C33-7D5B-40F5-9B74-64C883EC32AD}">
      <dgm:prSet/>
      <dgm:spPr/>
      <dgm:t>
        <a:bodyPr/>
        <a:lstStyle/>
        <a:p>
          <a:endParaRPr lang="en-US"/>
        </a:p>
      </dgm:t>
    </dgm:pt>
    <dgm:pt modelId="{487DCAF0-39D8-454A-9CC5-00D34D2BD0D4}">
      <dgm:prSet/>
      <dgm:spPr/>
      <dgm:t>
        <a:bodyPr/>
        <a:lstStyle/>
        <a:p>
          <a:r>
            <a:rPr lang="en-US" b="1" dirty="0" smtClean="0"/>
            <a:t>Use data to identify opportunities for improvement</a:t>
          </a:r>
          <a:endParaRPr lang="en-US" b="1" dirty="0"/>
        </a:p>
      </dgm:t>
    </dgm:pt>
    <dgm:pt modelId="{250A1D2F-0BC0-403F-A09B-BB6A6258BB35}" type="parTrans" cxnId="{C611C7CA-C4A8-4BF6-AF18-CE512FB6D6D8}">
      <dgm:prSet/>
      <dgm:spPr/>
      <dgm:t>
        <a:bodyPr/>
        <a:lstStyle/>
        <a:p>
          <a:endParaRPr lang="en-US"/>
        </a:p>
      </dgm:t>
    </dgm:pt>
    <dgm:pt modelId="{271D81FA-0DEA-4AD0-9C7F-8A18344811C2}" type="sibTrans" cxnId="{C611C7CA-C4A8-4BF6-AF18-CE512FB6D6D8}">
      <dgm:prSet/>
      <dgm:spPr/>
      <dgm:t>
        <a:bodyPr/>
        <a:lstStyle/>
        <a:p>
          <a:endParaRPr lang="en-US"/>
        </a:p>
      </dgm:t>
    </dgm:pt>
    <dgm:pt modelId="{8B087302-C9C0-4DCE-9BDF-CB4501A71FAF}" type="pres">
      <dgm:prSet presAssocID="{7E95773B-2A71-40F2-B20F-909E350CED76}" presName="Name0" presStyleCnt="0">
        <dgm:presLayoutVars>
          <dgm:dir/>
          <dgm:resizeHandles val="exact"/>
        </dgm:presLayoutVars>
      </dgm:prSet>
      <dgm:spPr/>
      <dgm:t>
        <a:bodyPr/>
        <a:lstStyle/>
        <a:p>
          <a:endParaRPr lang="en-US"/>
        </a:p>
      </dgm:t>
    </dgm:pt>
    <dgm:pt modelId="{9ECCBB27-A98F-4084-94CE-E67117DB679A}" type="pres">
      <dgm:prSet presAssocID="{7E95773B-2A71-40F2-B20F-909E350CED76}" presName="cycle" presStyleCnt="0"/>
      <dgm:spPr/>
    </dgm:pt>
    <dgm:pt modelId="{E56874AF-A552-4CCE-9458-16DBBD8097FA}" type="pres">
      <dgm:prSet presAssocID="{50919B85-AC7A-4E97-B235-D21458D61731}" presName="nodeFirstNode" presStyleLbl="node1" presStyleIdx="0" presStyleCnt="4">
        <dgm:presLayoutVars>
          <dgm:bulletEnabled val="1"/>
        </dgm:presLayoutVars>
      </dgm:prSet>
      <dgm:spPr/>
      <dgm:t>
        <a:bodyPr/>
        <a:lstStyle/>
        <a:p>
          <a:endParaRPr lang="en-US"/>
        </a:p>
      </dgm:t>
    </dgm:pt>
    <dgm:pt modelId="{EE9DF129-CAE0-4E49-BD65-1147263465CC}" type="pres">
      <dgm:prSet presAssocID="{18D8CA9E-CFEE-4390-A137-129D8B292D73}" presName="sibTransFirstNode" presStyleLbl="bgShp" presStyleIdx="0" presStyleCnt="1"/>
      <dgm:spPr/>
      <dgm:t>
        <a:bodyPr/>
        <a:lstStyle/>
        <a:p>
          <a:endParaRPr lang="en-US"/>
        </a:p>
      </dgm:t>
    </dgm:pt>
    <dgm:pt modelId="{67E6E540-1F36-4265-8BCA-F48429EEA276}" type="pres">
      <dgm:prSet presAssocID="{67AB530F-A719-49D1-B7EB-BBFBDC1AB614}" presName="nodeFollowingNodes" presStyleLbl="node1" presStyleIdx="1" presStyleCnt="4">
        <dgm:presLayoutVars>
          <dgm:bulletEnabled val="1"/>
        </dgm:presLayoutVars>
      </dgm:prSet>
      <dgm:spPr/>
      <dgm:t>
        <a:bodyPr/>
        <a:lstStyle/>
        <a:p>
          <a:endParaRPr lang="en-US"/>
        </a:p>
      </dgm:t>
    </dgm:pt>
    <dgm:pt modelId="{340F7E48-B23A-4119-A208-81241C363C66}" type="pres">
      <dgm:prSet presAssocID="{62181403-A63F-4EE3-B35D-D06F00FBA81B}" presName="nodeFollowingNodes" presStyleLbl="node1" presStyleIdx="2" presStyleCnt="4">
        <dgm:presLayoutVars>
          <dgm:bulletEnabled val="1"/>
        </dgm:presLayoutVars>
      </dgm:prSet>
      <dgm:spPr/>
      <dgm:t>
        <a:bodyPr/>
        <a:lstStyle/>
        <a:p>
          <a:endParaRPr lang="en-US"/>
        </a:p>
      </dgm:t>
    </dgm:pt>
    <dgm:pt modelId="{5326DF86-3455-4807-83D9-D086FCB8E9AA}" type="pres">
      <dgm:prSet presAssocID="{487DCAF0-39D8-454A-9CC5-00D34D2BD0D4}" presName="nodeFollowingNodes" presStyleLbl="node1" presStyleIdx="3" presStyleCnt="4">
        <dgm:presLayoutVars>
          <dgm:bulletEnabled val="1"/>
        </dgm:presLayoutVars>
      </dgm:prSet>
      <dgm:spPr/>
      <dgm:t>
        <a:bodyPr/>
        <a:lstStyle/>
        <a:p>
          <a:endParaRPr lang="en-US"/>
        </a:p>
      </dgm:t>
    </dgm:pt>
  </dgm:ptLst>
  <dgm:cxnLst>
    <dgm:cxn modelId="{FC03F414-A511-43B2-8208-A10AA7B16CB3}" type="presOf" srcId="{50919B85-AC7A-4E97-B235-D21458D61731}" destId="{E56874AF-A552-4CCE-9458-16DBBD8097FA}" srcOrd="0" destOrd="0" presId="urn:microsoft.com/office/officeart/2005/8/layout/cycle3"/>
    <dgm:cxn modelId="{933F3C33-7D5B-40F5-9B74-64C883EC32AD}" srcId="{7E95773B-2A71-40F2-B20F-909E350CED76}" destId="{62181403-A63F-4EE3-B35D-D06F00FBA81B}" srcOrd="2" destOrd="0" parTransId="{9FD6CB9A-2EFD-4021-BC72-406730E02FCA}" sibTransId="{BCC8A8F0-A302-4C9A-AA19-92E5C9D2A668}"/>
    <dgm:cxn modelId="{BCA9E4CE-44C9-421C-8EE8-467A3C9FA2DE}" type="presOf" srcId="{487DCAF0-39D8-454A-9CC5-00D34D2BD0D4}" destId="{5326DF86-3455-4807-83D9-D086FCB8E9AA}" srcOrd="0" destOrd="0" presId="urn:microsoft.com/office/officeart/2005/8/layout/cycle3"/>
    <dgm:cxn modelId="{9AF60845-6642-4908-A7C4-14E89B3ED144}" type="presOf" srcId="{18D8CA9E-CFEE-4390-A137-129D8B292D73}" destId="{EE9DF129-CAE0-4E49-BD65-1147263465CC}" srcOrd="0" destOrd="0" presId="urn:microsoft.com/office/officeart/2005/8/layout/cycle3"/>
    <dgm:cxn modelId="{A5035896-7EE1-4CF3-9126-9A64847958F7}" type="presOf" srcId="{7E95773B-2A71-40F2-B20F-909E350CED76}" destId="{8B087302-C9C0-4DCE-9BDF-CB4501A71FAF}" srcOrd="0" destOrd="0" presId="urn:microsoft.com/office/officeart/2005/8/layout/cycle3"/>
    <dgm:cxn modelId="{402E7638-7438-47DC-8FF5-360B0F1545A3}" srcId="{7E95773B-2A71-40F2-B20F-909E350CED76}" destId="{50919B85-AC7A-4E97-B235-D21458D61731}" srcOrd="0" destOrd="0" parTransId="{3BBB30B3-1C32-405F-B83F-C3353C216D3C}" sibTransId="{18D8CA9E-CFEE-4390-A137-129D8B292D73}"/>
    <dgm:cxn modelId="{AB442A0D-1E55-465F-86DC-9325B21C5D95}" srcId="{7E95773B-2A71-40F2-B20F-909E350CED76}" destId="{67AB530F-A719-49D1-B7EB-BBFBDC1AB614}" srcOrd="1" destOrd="0" parTransId="{63FEE719-B44F-47DB-B1C4-1ACE6DE7EEDA}" sibTransId="{D26B4E94-6AA5-4FFD-BCFC-028CE840BC5F}"/>
    <dgm:cxn modelId="{EA4AFDEF-4F98-47D2-BA50-919ECEE0028F}" type="presOf" srcId="{67AB530F-A719-49D1-B7EB-BBFBDC1AB614}" destId="{67E6E540-1F36-4265-8BCA-F48429EEA276}" srcOrd="0" destOrd="0" presId="urn:microsoft.com/office/officeart/2005/8/layout/cycle3"/>
    <dgm:cxn modelId="{00D701C0-0F63-4B47-BFAD-729CD6E56949}" type="presOf" srcId="{62181403-A63F-4EE3-B35D-D06F00FBA81B}" destId="{340F7E48-B23A-4119-A208-81241C363C66}" srcOrd="0" destOrd="0" presId="urn:microsoft.com/office/officeart/2005/8/layout/cycle3"/>
    <dgm:cxn modelId="{C611C7CA-C4A8-4BF6-AF18-CE512FB6D6D8}" srcId="{7E95773B-2A71-40F2-B20F-909E350CED76}" destId="{487DCAF0-39D8-454A-9CC5-00D34D2BD0D4}" srcOrd="3" destOrd="0" parTransId="{250A1D2F-0BC0-403F-A09B-BB6A6258BB35}" sibTransId="{271D81FA-0DEA-4AD0-9C7F-8A18344811C2}"/>
    <dgm:cxn modelId="{8A50BCFF-811A-4B2B-B6C1-C8D9003971B6}" type="presParOf" srcId="{8B087302-C9C0-4DCE-9BDF-CB4501A71FAF}" destId="{9ECCBB27-A98F-4084-94CE-E67117DB679A}" srcOrd="0" destOrd="0" presId="urn:microsoft.com/office/officeart/2005/8/layout/cycle3"/>
    <dgm:cxn modelId="{DB06F31C-9270-42B7-9673-481300B4B4D2}" type="presParOf" srcId="{9ECCBB27-A98F-4084-94CE-E67117DB679A}" destId="{E56874AF-A552-4CCE-9458-16DBBD8097FA}" srcOrd="0" destOrd="0" presId="urn:microsoft.com/office/officeart/2005/8/layout/cycle3"/>
    <dgm:cxn modelId="{4317A5EF-693E-4295-BB82-DB3774682FAF}" type="presParOf" srcId="{9ECCBB27-A98F-4084-94CE-E67117DB679A}" destId="{EE9DF129-CAE0-4E49-BD65-1147263465CC}" srcOrd="1" destOrd="0" presId="urn:microsoft.com/office/officeart/2005/8/layout/cycle3"/>
    <dgm:cxn modelId="{A1CB093A-F006-4FA2-944A-5FDF437565B5}" type="presParOf" srcId="{9ECCBB27-A98F-4084-94CE-E67117DB679A}" destId="{67E6E540-1F36-4265-8BCA-F48429EEA276}" srcOrd="2" destOrd="0" presId="urn:microsoft.com/office/officeart/2005/8/layout/cycle3"/>
    <dgm:cxn modelId="{2F4405B6-CD47-49C5-B0CA-54E71F3E2216}" type="presParOf" srcId="{9ECCBB27-A98F-4084-94CE-E67117DB679A}" destId="{340F7E48-B23A-4119-A208-81241C363C66}" srcOrd="3" destOrd="0" presId="urn:microsoft.com/office/officeart/2005/8/layout/cycle3"/>
    <dgm:cxn modelId="{1D0B7F5A-D005-4F83-BC7F-ED2720BEBD5F}" type="presParOf" srcId="{9ECCBB27-A98F-4084-94CE-E67117DB679A}" destId="{5326DF86-3455-4807-83D9-D086FCB8E9AA}" srcOrd="4" destOrd="0" presId="urn:microsoft.com/office/officeart/2005/8/layout/cycle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2C0C05-F79E-4354-8DE6-8D872412B8D3}">
      <dsp:nvSpPr>
        <dsp:cNvPr id="0" name=""/>
        <dsp:cNvSpPr/>
      </dsp:nvSpPr>
      <dsp:spPr>
        <a:xfrm rot="10800000">
          <a:off x="0" y="0"/>
          <a:ext cx="7772400" cy="1175543"/>
        </a:xfrm>
        <a:prstGeom prst="trapezoid">
          <a:avLst>
            <a:gd name="adj" fmla="val 82647"/>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solidFill>
                <a:schemeClr val="bg1"/>
              </a:solidFill>
              <a:effectLst>
                <a:outerShdw blurRad="38100" dist="38100" dir="2700000" algn="tl">
                  <a:srgbClr val="000000">
                    <a:alpha val="43137"/>
                  </a:srgbClr>
                </a:outerShdw>
              </a:effectLst>
            </a:rPr>
            <a:t>Avoid the criminal justice system in the first place; </a:t>
          </a:r>
          <a:endParaRPr lang="en-US" sz="2400" kern="1200" dirty="0">
            <a:solidFill>
              <a:schemeClr val="bg1"/>
            </a:solidFill>
            <a:effectLst>
              <a:outerShdw blurRad="38100" dist="38100" dir="2700000" algn="tl">
                <a:srgbClr val="000000">
                  <a:alpha val="43137"/>
                </a:srgbClr>
              </a:outerShdw>
            </a:effectLst>
          </a:endParaRPr>
        </a:p>
      </dsp:txBody>
      <dsp:txXfrm rot="-10800000">
        <a:off x="1360169" y="0"/>
        <a:ext cx="5052060" cy="1175543"/>
      </dsp:txXfrm>
    </dsp:sp>
    <dsp:sp modelId="{3BDEFF19-FA76-4324-88B9-9FC10FBC88D3}">
      <dsp:nvSpPr>
        <dsp:cNvPr id="0" name=""/>
        <dsp:cNvSpPr/>
      </dsp:nvSpPr>
      <dsp:spPr>
        <a:xfrm rot="10800000">
          <a:off x="990611" y="1175543"/>
          <a:ext cx="5791176" cy="1175543"/>
        </a:xfrm>
        <a:prstGeom prst="trapezoid">
          <a:avLst>
            <a:gd name="adj" fmla="val 82647"/>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solidFill>
                <a:schemeClr val="bg1"/>
              </a:solidFill>
              <a:effectLst>
                <a:outerShdw blurRad="38100" dist="38100" dir="2700000" algn="tl">
                  <a:srgbClr val="000000">
                    <a:alpha val="43137"/>
                  </a:srgbClr>
                </a:outerShdw>
              </a:effectLst>
            </a:rPr>
            <a:t>treated outside of a jail setting; </a:t>
          </a:r>
          <a:endParaRPr lang="en-US" sz="2400" kern="1200" dirty="0">
            <a:solidFill>
              <a:schemeClr val="bg1"/>
            </a:solidFill>
            <a:effectLst>
              <a:outerShdw blurRad="38100" dist="38100" dir="2700000" algn="tl">
                <a:srgbClr val="000000">
                  <a:alpha val="43137"/>
                </a:srgbClr>
              </a:outerShdw>
            </a:effectLst>
          </a:endParaRPr>
        </a:p>
      </dsp:txBody>
      <dsp:txXfrm rot="-10800000">
        <a:off x="2004067" y="1175543"/>
        <a:ext cx="3764264" cy="1175543"/>
      </dsp:txXfrm>
    </dsp:sp>
    <dsp:sp modelId="{83E17A46-639F-4B05-9387-934C971EEB72}">
      <dsp:nvSpPr>
        <dsp:cNvPr id="0" name=""/>
        <dsp:cNvSpPr/>
      </dsp:nvSpPr>
      <dsp:spPr>
        <a:xfrm rot="10800000">
          <a:off x="1943100" y="2351087"/>
          <a:ext cx="3886200" cy="1175543"/>
        </a:xfrm>
        <a:prstGeom prst="trapezoid">
          <a:avLst>
            <a:gd name="adj" fmla="val 82647"/>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solidFill>
                <a:schemeClr val="bg1"/>
              </a:solidFill>
              <a:effectLst>
                <a:outerShdw blurRad="38100" dist="38100" dir="2700000" algn="tl">
                  <a:srgbClr val="000000">
                    <a:alpha val="43137"/>
                  </a:srgbClr>
                </a:outerShdw>
              </a:effectLst>
            </a:rPr>
            <a:t>receive therapeutic interventions; </a:t>
          </a:r>
          <a:endParaRPr lang="en-US" sz="2400" kern="1200" dirty="0">
            <a:solidFill>
              <a:schemeClr val="bg1"/>
            </a:solidFill>
            <a:effectLst>
              <a:outerShdw blurRad="38100" dist="38100" dir="2700000" algn="tl">
                <a:srgbClr val="000000">
                  <a:alpha val="43137"/>
                </a:srgbClr>
              </a:outerShdw>
            </a:effectLst>
          </a:endParaRPr>
        </a:p>
      </dsp:txBody>
      <dsp:txXfrm rot="-10800000">
        <a:off x="2623184" y="2351087"/>
        <a:ext cx="2526030" cy="1175543"/>
      </dsp:txXfrm>
    </dsp:sp>
    <dsp:sp modelId="{354FC73C-7409-46FB-962B-984A7C250B6C}">
      <dsp:nvSpPr>
        <dsp:cNvPr id="0" name=""/>
        <dsp:cNvSpPr/>
      </dsp:nvSpPr>
      <dsp:spPr>
        <a:xfrm rot="10800000">
          <a:off x="2914650" y="3526631"/>
          <a:ext cx="1943100" cy="1175543"/>
        </a:xfrm>
        <a:prstGeom prst="trapezoid">
          <a:avLst>
            <a:gd name="adj" fmla="val 82647"/>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solidFill>
                <a:schemeClr val="bg1"/>
              </a:solidFill>
              <a:effectLst>
                <a:outerShdw blurRad="38100" dist="38100" dir="2700000" algn="tl">
                  <a:srgbClr val="000000">
                    <a:alpha val="43137"/>
                  </a:srgbClr>
                </a:outerShdw>
              </a:effectLst>
            </a:rPr>
            <a:t>connected to service</a:t>
          </a:r>
          <a:endParaRPr lang="en-US" sz="2000" kern="1200" dirty="0">
            <a:solidFill>
              <a:schemeClr val="bg1"/>
            </a:solidFill>
            <a:effectLst>
              <a:outerShdw blurRad="38100" dist="38100" dir="2700000" algn="tl">
                <a:srgbClr val="000000">
                  <a:alpha val="43137"/>
                </a:srgbClr>
              </a:outerShdw>
            </a:effectLst>
          </a:endParaRPr>
        </a:p>
      </dsp:txBody>
      <dsp:txXfrm rot="-10800000">
        <a:off x="2914650" y="3526631"/>
        <a:ext cx="1943100" cy="117554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FFCF87-18AB-4D7F-8B19-41E700777EE1}">
      <dsp:nvSpPr>
        <dsp:cNvPr id="0" name=""/>
        <dsp:cNvSpPr/>
      </dsp:nvSpPr>
      <dsp:spPr>
        <a:xfrm rot="16200000">
          <a:off x="-341590" y="344413"/>
          <a:ext cx="3403600" cy="2714773"/>
        </a:xfrm>
        <a:prstGeom prst="flowChartManualOperation">
          <a:avLst/>
        </a:prstGeom>
        <a:solidFill>
          <a:schemeClr val="accent1">
            <a:shade val="80000"/>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0" rIns="171450" bIns="0" numCol="1" spcCol="1270" anchor="t" anchorCtr="0">
          <a:noAutofit/>
        </a:bodyPr>
        <a:lstStyle/>
        <a:p>
          <a:pPr lvl="0" algn="l" defTabSz="1200150">
            <a:lnSpc>
              <a:spcPct val="90000"/>
            </a:lnSpc>
            <a:spcBef>
              <a:spcPct val="0"/>
            </a:spcBef>
            <a:spcAft>
              <a:spcPct val="35000"/>
            </a:spcAft>
          </a:pPr>
          <a:r>
            <a:rPr lang="en-US" sz="2700" kern="1200" dirty="0" smtClean="0"/>
            <a:t>Behavioral Health training for first responders</a:t>
          </a:r>
          <a:endParaRPr lang="en-US" sz="2000" kern="1200" dirty="0" smtClean="0"/>
        </a:p>
        <a:p>
          <a:pPr lvl="0" algn="l" defTabSz="1200150">
            <a:lnSpc>
              <a:spcPct val="90000"/>
            </a:lnSpc>
            <a:spcBef>
              <a:spcPct val="0"/>
            </a:spcBef>
            <a:spcAft>
              <a:spcPct val="35000"/>
            </a:spcAft>
          </a:pPr>
          <a:r>
            <a:rPr lang="en-US" sz="2700" kern="1200" dirty="0" smtClean="0"/>
            <a:t>1458 TRAINED</a:t>
          </a:r>
          <a:endParaRPr lang="en-US" sz="2700" kern="1200" dirty="0"/>
        </a:p>
        <a:p>
          <a:pPr marL="285750" lvl="1" indent="-285750" algn="l" defTabSz="1600200">
            <a:lnSpc>
              <a:spcPct val="90000"/>
            </a:lnSpc>
            <a:spcBef>
              <a:spcPct val="0"/>
            </a:spcBef>
            <a:spcAft>
              <a:spcPct val="15000"/>
            </a:spcAft>
            <a:buChar char="••"/>
          </a:pPr>
          <a:endParaRPr lang="en-US" sz="3600" kern="1200" dirty="0"/>
        </a:p>
      </dsp:txBody>
      <dsp:txXfrm rot="5400000">
        <a:off x="2824" y="680719"/>
        <a:ext cx="2714773" cy="2042160"/>
      </dsp:txXfrm>
    </dsp:sp>
    <dsp:sp modelId="{6E37A30A-8DF4-494A-9EA7-8A525E6DDCB1}">
      <dsp:nvSpPr>
        <dsp:cNvPr id="0" name=""/>
        <dsp:cNvSpPr/>
      </dsp:nvSpPr>
      <dsp:spPr>
        <a:xfrm rot="16200000">
          <a:off x="2576790" y="344413"/>
          <a:ext cx="3403600" cy="2714773"/>
        </a:xfrm>
        <a:prstGeom prst="flowChartManualOperation">
          <a:avLst/>
        </a:prstGeom>
        <a:solidFill>
          <a:schemeClr val="accent1">
            <a:shade val="80000"/>
            <a:hueOff val="306246"/>
            <a:satOff val="-4392"/>
            <a:lumOff val="25615"/>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0" rIns="171450" bIns="0" numCol="1" spcCol="1270" anchor="t" anchorCtr="0">
          <a:noAutofit/>
        </a:bodyPr>
        <a:lstStyle/>
        <a:p>
          <a:pPr lvl="0" algn="l" defTabSz="1200150">
            <a:lnSpc>
              <a:spcPct val="90000"/>
            </a:lnSpc>
            <a:spcBef>
              <a:spcPct val="0"/>
            </a:spcBef>
            <a:spcAft>
              <a:spcPct val="35000"/>
            </a:spcAft>
          </a:pPr>
          <a:r>
            <a:rPr lang="en-US" sz="2700" kern="1200" dirty="0" smtClean="0"/>
            <a:t>Public Health Diversion Centers</a:t>
          </a:r>
          <a:endParaRPr lang="en-US" sz="2000" kern="1200" dirty="0"/>
        </a:p>
        <a:p>
          <a:pPr marL="285750" lvl="1" indent="-285750" algn="l" defTabSz="1600200">
            <a:lnSpc>
              <a:spcPct val="90000"/>
            </a:lnSpc>
            <a:spcBef>
              <a:spcPct val="0"/>
            </a:spcBef>
            <a:spcAft>
              <a:spcPct val="15000"/>
            </a:spcAft>
            <a:buChar char="••"/>
          </a:pPr>
          <a:endParaRPr lang="en-US" sz="3600" kern="1200" dirty="0"/>
        </a:p>
      </dsp:txBody>
      <dsp:txXfrm rot="5400000">
        <a:off x="2921204" y="680719"/>
        <a:ext cx="2714773" cy="204216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BD4925-154B-4672-8DB3-FBB955E7A488}">
      <dsp:nvSpPr>
        <dsp:cNvPr id="0" name=""/>
        <dsp:cNvSpPr/>
      </dsp:nvSpPr>
      <dsp:spPr>
        <a:xfrm>
          <a:off x="346373" y="0"/>
          <a:ext cx="2612965" cy="773001"/>
        </a:xfrm>
        <a:prstGeom prst="roundRect">
          <a:avLst>
            <a:gd name="adj" fmla="val 10000"/>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b="1" kern="1200" dirty="0" smtClean="0"/>
            <a:t>De-escalation strategies</a:t>
          </a:r>
          <a:endParaRPr lang="en-US" sz="2400" b="1" kern="1200" dirty="0"/>
        </a:p>
      </dsp:txBody>
      <dsp:txXfrm>
        <a:off x="369013" y="22640"/>
        <a:ext cx="2567685" cy="727721"/>
      </dsp:txXfrm>
    </dsp:sp>
    <dsp:sp modelId="{CCB9F1CD-45DF-45E6-82AF-5AE0972A3759}">
      <dsp:nvSpPr>
        <dsp:cNvPr id="0" name=""/>
        <dsp:cNvSpPr/>
      </dsp:nvSpPr>
      <dsp:spPr>
        <a:xfrm>
          <a:off x="607669" y="773001"/>
          <a:ext cx="652987" cy="476776"/>
        </a:xfrm>
        <a:custGeom>
          <a:avLst/>
          <a:gdLst/>
          <a:ahLst/>
          <a:cxnLst/>
          <a:rect l="0" t="0" r="0" b="0"/>
          <a:pathLst>
            <a:path>
              <a:moveTo>
                <a:pt x="0" y="0"/>
              </a:moveTo>
              <a:lnTo>
                <a:pt x="0" y="476776"/>
              </a:lnTo>
              <a:lnTo>
                <a:pt x="652987" y="476776"/>
              </a:lnTo>
            </a:path>
          </a:pathLst>
        </a:custGeom>
        <a:noFill/>
        <a:ln w="285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3BB95EA-7B7F-4DD3-A9FA-100FFB5A69F6}">
      <dsp:nvSpPr>
        <dsp:cNvPr id="0" name=""/>
        <dsp:cNvSpPr/>
      </dsp:nvSpPr>
      <dsp:spPr>
        <a:xfrm>
          <a:off x="1260657" y="891414"/>
          <a:ext cx="2583478" cy="716725"/>
        </a:xfrm>
        <a:prstGeom prst="roundRect">
          <a:avLst>
            <a:gd name="adj" fmla="val 10000"/>
          </a:avLst>
        </a:prstGeom>
        <a:solidFill>
          <a:schemeClr val="lt1">
            <a:alpha val="90000"/>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n-US" sz="1600" b="1" kern="1200" dirty="0" smtClean="0"/>
            <a:t>Crisis Intervention Teams </a:t>
          </a:r>
          <a:endParaRPr lang="en-US" sz="1400" kern="1200" dirty="0"/>
        </a:p>
      </dsp:txBody>
      <dsp:txXfrm>
        <a:off x="1281649" y="912406"/>
        <a:ext cx="2541494" cy="674741"/>
      </dsp:txXfrm>
    </dsp:sp>
    <dsp:sp modelId="{B8699356-58BD-4A07-91F5-19F3CA78DDCC}">
      <dsp:nvSpPr>
        <dsp:cNvPr id="0" name=""/>
        <dsp:cNvSpPr/>
      </dsp:nvSpPr>
      <dsp:spPr>
        <a:xfrm>
          <a:off x="607669" y="773001"/>
          <a:ext cx="652987" cy="1351980"/>
        </a:xfrm>
        <a:custGeom>
          <a:avLst/>
          <a:gdLst/>
          <a:ahLst/>
          <a:cxnLst/>
          <a:rect l="0" t="0" r="0" b="0"/>
          <a:pathLst>
            <a:path>
              <a:moveTo>
                <a:pt x="0" y="0"/>
              </a:moveTo>
              <a:lnTo>
                <a:pt x="0" y="1351980"/>
              </a:lnTo>
              <a:lnTo>
                <a:pt x="652987" y="1351980"/>
              </a:lnTo>
            </a:path>
          </a:pathLst>
        </a:custGeom>
        <a:noFill/>
        <a:ln w="285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7B549DA-57D0-45D8-8F53-FF12EBFBBCB6}">
      <dsp:nvSpPr>
        <dsp:cNvPr id="0" name=""/>
        <dsp:cNvSpPr/>
      </dsp:nvSpPr>
      <dsp:spPr>
        <a:xfrm>
          <a:off x="1260657" y="1783136"/>
          <a:ext cx="2581326" cy="683691"/>
        </a:xfrm>
        <a:prstGeom prst="roundRect">
          <a:avLst>
            <a:gd name="adj" fmla="val 10000"/>
          </a:avLst>
        </a:prstGeom>
        <a:solidFill>
          <a:schemeClr val="lt1">
            <a:alpha val="90000"/>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n-US" sz="1600" b="1" kern="1200" dirty="0" smtClean="0"/>
            <a:t>Ongoing revisions to the DOC’s use of force policy </a:t>
          </a:r>
          <a:endParaRPr lang="en-US" sz="1400" b="0" kern="1200" dirty="0"/>
        </a:p>
      </dsp:txBody>
      <dsp:txXfrm>
        <a:off x="1280682" y="1803161"/>
        <a:ext cx="2541276" cy="643641"/>
      </dsp:txXfrm>
    </dsp:sp>
    <dsp:sp modelId="{60765DB1-5859-4D70-BBCC-5E10D51DAB23}">
      <dsp:nvSpPr>
        <dsp:cNvPr id="0" name=""/>
        <dsp:cNvSpPr/>
      </dsp:nvSpPr>
      <dsp:spPr>
        <a:xfrm>
          <a:off x="607669" y="773001"/>
          <a:ext cx="664417" cy="2158021"/>
        </a:xfrm>
        <a:custGeom>
          <a:avLst/>
          <a:gdLst/>
          <a:ahLst/>
          <a:cxnLst/>
          <a:rect l="0" t="0" r="0" b="0"/>
          <a:pathLst>
            <a:path>
              <a:moveTo>
                <a:pt x="0" y="0"/>
              </a:moveTo>
              <a:lnTo>
                <a:pt x="0" y="2158021"/>
              </a:lnTo>
              <a:lnTo>
                <a:pt x="664417" y="2158021"/>
              </a:lnTo>
            </a:path>
          </a:pathLst>
        </a:custGeom>
        <a:noFill/>
        <a:ln w="285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45BFD4F-1BF0-4DDF-840A-10153839EB2D}">
      <dsp:nvSpPr>
        <dsp:cNvPr id="0" name=""/>
        <dsp:cNvSpPr/>
      </dsp:nvSpPr>
      <dsp:spPr>
        <a:xfrm>
          <a:off x="1272087" y="2606267"/>
          <a:ext cx="2581326" cy="649510"/>
        </a:xfrm>
        <a:prstGeom prst="roundRect">
          <a:avLst>
            <a:gd name="adj" fmla="val 10000"/>
          </a:avLst>
        </a:prstGeom>
        <a:solidFill>
          <a:schemeClr val="lt1">
            <a:alpha val="90000"/>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n-US" sz="1600" b="1" kern="1200" dirty="0" smtClean="0"/>
            <a:t>Reduce punitive segregation</a:t>
          </a:r>
          <a:endParaRPr lang="en-US" sz="1400" b="0" kern="1200" dirty="0"/>
        </a:p>
      </dsp:txBody>
      <dsp:txXfrm>
        <a:off x="1291110" y="2625290"/>
        <a:ext cx="2543280" cy="611464"/>
      </dsp:txXfrm>
    </dsp:sp>
    <dsp:sp modelId="{793A98F4-561A-42B0-85B0-C9EB533B24A6}">
      <dsp:nvSpPr>
        <dsp:cNvPr id="0" name=""/>
        <dsp:cNvSpPr/>
      </dsp:nvSpPr>
      <dsp:spPr>
        <a:xfrm>
          <a:off x="4119055" y="0"/>
          <a:ext cx="3082746" cy="773001"/>
        </a:xfrm>
        <a:prstGeom prst="roundRect">
          <a:avLst>
            <a:gd name="adj" fmla="val 10000"/>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b="1" kern="1200" dirty="0" smtClean="0"/>
            <a:t>Programming and staffing strategies</a:t>
          </a:r>
          <a:endParaRPr lang="en-US" sz="2400" b="1" kern="1200" dirty="0"/>
        </a:p>
      </dsp:txBody>
      <dsp:txXfrm>
        <a:off x="4141695" y="22640"/>
        <a:ext cx="3037466" cy="727721"/>
      </dsp:txXfrm>
    </dsp:sp>
    <dsp:sp modelId="{D7143B9F-5EF1-4C9F-8FE1-EF9A6896C7E2}">
      <dsp:nvSpPr>
        <dsp:cNvPr id="0" name=""/>
        <dsp:cNvSpPr/>
      </dsp:nvSpPr>
      <dsp:spPr>
        <a:xfrm>
          <a:off x="4427330" y="773001"/>
          <a:ext cx="615270" cy="500901"/>
        </a:xfrm>
        <a:custGeom>
          <a:avLst/>
          <a:gdLst/>
          <a:ahLst/>
          <a:cxnLst/>
          <a:rect l="0" t="0" r="0" b="0"/>
          <a:pathLst>
            <a:path>
              <a:moveTo>
                <a:pt x="0" y="0"/>
              </a:moveTo>
              <a:lnTo>
                <a:pt x="0" y="500901"/>
              </a:lnTo>
              <a:lnTo>
                <a:pt x="615270" y="500901"/>
              </a:lnTo>
            </a:path>
          </a:pathLst>
        </a:custGeom>
        <a:noFill/>
        <a:ln w="285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56D58A8-BD53-48BE-B468-6497154AF4AA}">
      <dsp:nvSpPr>
        <dsp:cNvPr id="0" name=""/>
        <dsp:cNvSpPr/>
      </dsp:nvSpPr>
      <dsp:spPr>
        <a:xfrm>
          <a:off x="5042601" y="912523"/>
          <a:ext cx="2937664" cy="722759"/>
        </a:xfrm>
        <a:prstGeom prst="roundRect">
          <a:avLst>
            <a:gd name="adj" fmla="val 10000"/>
          </a:avLst>
        </a:prstGeom>
        <a:solidFill>
          <a:schemeClr val="lt1">
            <a:alpha val="90000"/>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n-US" sz="1600" b="1" kern="1200" dirty="0" smtClean="0"/>
            <a:t>Specialized units that provide preventative services</a:t>
          </a:r>
          <a:endParaRPr lang="en-US" sz="1600" kern="1200" dirty="0"/>
        </a:p>
      </dsp:txBody>
      <dsp:txXfrm>
        <a:off x="5063770" y="933692"/>
        <a:ext cx="2895326" cy="680421"/>
      </dsp:txXfrm>
    </dsp:sp>
    <dsp:sp modelId="{65CBF360-2A82-4E70-B3F5-CCFE08B77204}">
      <dsp:nvSpPr>
        <dsp:cNvPr id="0" name=""/>
        <dsp:cNvSpPr/>
      </dsp:nvSpPr>
      <dsp:spPr>
        <a:xfrm>
          <a:off x="4427330" y="773001"/>
          <a:ext cx="625112" cy="1347597"/>
        </a:xfrm>
        <a:custGeom>
          <a:avLst/>
          <a:gdLst/>
          <a:ahLst/>
          <a:cxnLst/>
          <a:rect l="0" t="0" r="0" b="0"/>
          <a:pathLst>
            <a:path>
              <a:moveTo>
                <a:pt x="0" y="0"/>
              </a:moveTo>
              <a:lnTo>
                <a:pt x="0" y="1347597"/>
              </a:lnTo>
              <a:lnTo>
                <a:pt x="625112" y="1347597"/>
              </a:lnTo>
            </a:path>
          </a:pathLst>
        </a:custGeom>
        <a:noFill/>
        <a:ln w="285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A094793-49A7-493E-BF65-18CEB9C07DC2}">
      <dsp:nvSpPr>
        <dsp:cNvPr id="0" name=""/>
        <dsp:cNvSpPr/>
      </dsp:nvSpPr>
      <dsp:spPr>
        <a:xfrm>
          <a:off x="5052442" y="1755007"/>
          <a:ext cx="2896436" cy="731183"/>
        </a:xfrm>
        <a:prstGeom prst="roundRect">
          <a:avLst>
            <a:gd name="adj" fmla="val 10000"/>
          </a:avLst>
        </a:prstGeom>
        <a:solidFill>
          <a:schemeClr val="lt1">
            <a:alpha val="90000"/>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n-US" sz="1600" b="1" kern="1200" dirty="0" smtClean="0"/>
            <a:t>Specialized services for adolescents, including trauma-informed care</a:t>
          </a:r>
          <a:endParaRPr lang="en-US" sz="1400" b="0" kern="1200" dirty="0"/>
        </a:p>
      </dsp:txBody>
      <dsp:txXfrm>
        <a:off x="5073858" y="1776423"/>
        <a:ext cx="2853604" cy="688351"/>
      </dsp:txXfrm>
    </dsp:sp>
    <dsp:sp modelId="{B7CA21EF-5688-43D2-8722-4B971B66C098}">
      <dsp:nvSpPr>
        <dsp:cNvPr id="0" name=""/>
        <dsp:cNvSpPr/>
      </dsp:nvSpPr>
      <dsp:spPr>
        <a:xfrm>
          <a:off x="4427330" y="773001"/>
          <a:ext cx="645632" cy="2268937"/>
        </a:xfrm>
        <a:custGeom>
          <a:avLst/>
          <a:gdLst/>
          <a:ahLst/>
          <a:cxnLst/>
          <a:rect l="0" t="0" r="0" b="0"/>
          <a:pathLst>
            <a:path>
              <a:moveTo>
                <a:pt x="0" y="0"/>
              </a:moveTo>
              <a:lnTo>
                <a:pt x="0" y="2268937"/>
              </a:lnTo>
              <a:lnTo>
                <a:pt x="645632" y="2268937"/>
              </a:lnTo>
            </a:path>
          </a:pathLst>
        </a:custGeom>
        <a:noFill/>
        <a:ln w="285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AE46F03-3E53-4A89-8406-839AAE92311B}">
      <dsp:nvSpPr>
        <dsp:cNvPr id="0" name=""/>
        <dsp:cNvSpPr/>
      </dsp:nvSpPr>
      <dsp:spPr>
        <a:xfrm>
          <a:off x="5072962" y="2643273"/>
          <a:ext cx="2888465" cy="797329"/>
        </a:xfrm>
        <a:prstGeom prst="roundRect">
          <a:avLst>
            <a:gd name="adj" fmla="val 10000"/>
          </a:avLst>
        </a:prstGeom>
        <a:solidFill>
          <a:schemeClr val="lt1">
            <a:alpha val="90000"/>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n-US" sz="1600" b="1" kern="1200" dirty="0" smtClean="0"/>
            <a:t>Plan for substance use disorder treatment expansion</a:t>
          </a:r>
          <a:endParaRPr lang="en-US" sz="1400" b="0" kern="1200" dirty="0"/>
        </a:p>
      </dsp:txBody>
      <dsp:txXfrm>
        <a:off x="5096315" y="2666626"/>
        <a:ext cx="2841759" cy="750623"/>
      </dsp:txXfrm>
    </dsp:sp>
    <dsp:sp modelId="{108B0EC8-02FA-4C3D-8558-DCDEE57A606A}">
      <dsp:nvSpPr>
        <dsp:cNvPr id="0" name=""/>
        <dsp:cNvSpPr/>
      </dsp:nvSpPr>
      <dsp:spPr>
        <a:xfrm>
          <a:off x="4427330" y="773001"/>
          <a:ext cx="605983" cy="3144978"/>
        </a:xfrm>
        <a:custGeom>
          <a:avLst/>
          <a:gdLst/>
          <a:ahLst/>
          <a:cxnLst/>
          <a:rect l="0" t="0" r="0" b="0"/>
          <a:pathLst>
            <a:path>
              <a:moveTo>
                <a:pt x="0" y="0"/>
              </a:moveTo>
              <a:lnTo>
                <a:pt x="0" y="3144978"/>
              </a:lnTo>
              <a:lnTo>
                <a:pt x="605983" y="3144978"/>
              </a:lnTo>
            </a:path>
          </a:pathLst>
        </a:custGeom>
        <a:noFill/>
        <a:ln w="285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648217F-3E61-4718-B700-60932742FC9A}">
      <dsp:nvSpPr>
        <dsp:cNvPr id="0" name=""/>
        <dsp:cNvSpPr/>
      </dsp:nvSpPr>
      <dsp:spPr>
        <a:xfrm>
          <a:off x="5033314" y="3518245"/>
          <a:ext cx="2937683" cy="799467"/>
        </a:xfrm>
        <a:prstGeom prst="roundRect">
          <a:avLst>
            <a:gd name="adj" fmla="val 10000"/>
          </a:avLst>
        </a:prstGeom>
        <a:solidFill>
          <a:schemeClr val="lt1">
            <a:alpha val="90000"/>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n-US" sz="1600" b="1" kern="1200" dirty="0" smtClean="0"/>
            <a:t>Plan for idle time and violence reduction programming</a:t>
          </a:r>
          <a:endParaRPr lang="en-US" sz="1400" kern="1200" dirty="0"/>
        </a:p>
      </dsp:txBody>
      <dsp:txXfrm>
        <a:off x="5056730" y="3541661"/>
        <a:ext cx="2890851" cy="75263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9DF129-CAE0-4E49-BD65-1147263465CC}">
      <dsp:nvSpPr>
        <dsp:cNvPr id="0" name=""/>
        <dsp:cNvSpPr/>
      </dsp:nvSpPr>
      <dsp:spPr>
        <a:xfrm>
          <a:off x="1292366" y="-112182"/>
          <a:ext cx="4959067" cy="4959067"/>
        </a:xfrm>
        <a:prstGeom prst="circularArrow">
          <a:avLst>
            <a:gd name="adj1" fmla="val 4668"/>
            <a:gd name="adj2" fmla="val 272909"/>
            <a:gd name="adj3" fmla="val 12916726"/>
            <a:gd name="adj4" fmla="val 17972913"/>
            <a:gd name="adj5" fmla="val 4847"/>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56874AF-A552-4CCE-9458-16DBBD8097FA}">
      <dsp:nvSpPr>
        <dsp:cNvPr id="0" name=""/>
        <dsp:cNvSpPr/>
      </dsp:nvSpPr>
      <dsp:spPr>
        <a:xfrm>
          <a:off x="2156686" y="2558"/>
          <a:ext cx="3230426" cy="1615213"/>
        </a:xfrm>
        <a:prstGeom prst="roundRect">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US" sz="2400" b="1" kern="1200" dirty="0" smtClean="0"/>
            <a:t>Ongoing public interface</a:t>
          </a:r>
          <a:endParaRPr lang="en-US" sz="2400" b="1" kern="1200" dirty="0"/>
        </a:p>
      </dsp:txBody>
      <dsp:txXfrm>
        <a:off x="2235534" y="81406"/>
        <a:ext cx="3072730" cy="1457517"/>
      </dsp:txXfrm>
    </dsp:sp>
    <dsp:sp modelId="{67E6E540-1F36-4265-8BCA-F48429EEA276}">
      <dsp:nvSpPr>
        <dsp:cNvPr id="0" name=""/>
        <dsp:cNvSpPr/>
      </dsp:nvSpPr>
      <dsp:spPr>
        <a:xfrm>
          <a:off x="3937321" y="1783193"/>
          <a:ext cx="3230426" cy="1615213"/>
        </a:xfrm>
        <a:prstGeom prst="roundRect">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t>Cost-benefit evaluation</a:t>
          </a:r>
          <a:endParaRPr lang="en-US" sz="2400" b="1" kern="1200" dirty="0"/>
        </a:p>
      </dsp:txBody>
      <dsp:txXfrm>
        <a:off x="4016169" y="1862041"/>
        <a:ext cx="3072730" cy="1457517"/>
      </dsp:txXfrm>
    </dsp:sp>
    <dsp:sp modelId="{340F7E48-B23A-4119-A208-81241C363C66}">
      <dsp:nvSpPr>
        <dsp:cNvPr id="0" name=""/>
        <dsp:cNvSpPr/>
      </dsp:nvSpPr>
      <dsp:spPr>
        <a:xfrm>
          <a:off x="2156686" y="3563828"/>
          <a:ext cx="3230426" cy="1615213"/>
        </a:xfrm>
        <a:prstGeom prst="roundRect">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t>Agency specific performance indicators</a:t>
          </a:r>
          <a:endParaRPr lang="en-US" sz="2400" b="1" kern="1200" dirty="0"/>
        </a:p>
      </dsp:txBody>
      <dsp:txXfrm>
        <a:off x="2235534" y="3642676"/>
        <a:ext cx="3072730" cy="1457517"/>
      </dsp:txXfrm>
    </dsp:sp>
    <dsp:sp modelId="{5326DF86-3455-4807-83D9-D086FCB8E9AA}">
      <dsp:nvSpPr>
        <dsp:cNvPr id="0" name=""/>
        <dsp:cNvSpPr/>
      </dsp:nvSpPr>
      <dsp:spPr>
        <a:xfrm>
          <a:off x="376052" y="1783193"/>
          <a:ext cx="3230426" cy="1615213"/>
        </a:xfrm>
        <a:prstGeom prst="roundRect">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t>Use data to identify opportunities for improvement</a:t>
          </a:r>
          <a:endParaRPr lang="en-US" sz="2400" b="1" kern="1200" dirty="0"/>
        </a:p>
      </dsp:txBody>
      <dsp:txXfrm>
        <a:off x="454900" y="1862041"/>
        <a:ext cx="3072730" cy="1457517"/>
      </dsp:txXfrm>
    </dsp:sp>
  </dsp:spTree>
</dsp:drawing>
</file>

<file path=ppt/diagrams/layout1.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drawing1.xml.rels><?xml version="1.0" encoding="UTF-8" standalone="yes"?>
<Relationships xmlns="http://schemas.openxmlformats.org/package/2006/relationships"><Relationship Id="rId1" Type="http://schemas.openxmlformats.org/officeDocument/2006/relationships/image" Target="../media/image3.png"/></Relationships>
</file>

<file path=ppt/drawings/drawing1.xml><?xml version="1.0" encoding="utf-8"?>
<c:userShapes xmlns:c="http://schemas.openxmlformats.org/drawingml/2006/chart">
  <cdr:relSizeAnchor xmlns:cdr="http://schemas.openxmlformats.org/drawingml/2006/chartDrawing">
    <cdr:from>
      <cdr:x>0.70401</cdr:x>
      <cdr:y>0.87381</cdr:y>
    </cdr:from>
    <cdr:to>
      <cdr:x>1</cdr:x>
      <cdr:y>1</cdr:y>
    </cdr:to>
    <cdr:pic>
      <cdr:nvPicPr>
        <cdr:cNvPr id="2" name="Picture 1"/>
        <cdr:cNvPicPr/>
      </cdr:nvPicPr>
      <cdr:blipFill>
        <a:blip xmlns:a="http://schemas.openxmlformats.org/drawingml/2006/main" xmlns:r="http://schemas.openxmlformats.org/officeDocument/2006/relationships" r:embed="rId1">
          <a:extLst>
            <a:ext uri="{28A0092B-C50C-407E-A947-70E740481C1C}">
              <a14:useLocalDpi xmlns:a14="http://schemas.microsoft.com/office/drawing/2010/main" val="0"/>
            </a:ext>
          </a:extLst>
        </a:blip>
        <a:stretch xmlns:a="http://schemas.openxmlformats.org/drawingml/2006/main">
          <a:fillRect/>
        </a:stretch>
      </cdr:blipFill>
      <cdr:spPr>
        <a:xfrm xmlns:a="http://schemas.openxmlformats.org/drawingml/2006/main">
          <a:off x="5686425" y="4221163"/>
          <a:ext cx="2390775" cy="609600"/>
        </a:xfrm>
        <a:prstGeom xmlns:a="http://schemas.openxmlformats.org/drawingml/2006/main" prst="rect">
          <a:avLst/>
        </a:prstGeom>
      </cdr:spPr>
    </cdr:pic>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628" cy="464184"/>
          </a:xfrm>
          <a:prstGeom prst="rect">
            <a:avLst/>
          </a:prstGeom>
        </p:spPr>
        <p:txBody>
          <a:bodyPr vert="horz" lIns="91577" tIns="45789" rIns="91577" bIns="45789" rtlCol="0"/>
          <a:lstStyle>
            <a:lvl1pPr algn="l">
              <a:defRPr sz="1200"/>
            </a:lvl1pPr>
          </a:lstStyle>
          <a:p>
            <a:endParaRPr lang="en-US"/>
          </a:p>
        </p:txBody>
      </p:sp>
      <p:sp>
        <p:nvSpPr>
          <p:cNvPr id="3" name="Date Placeholder 2"/>
          <p:cNvSpPr>
            <a:spLocks noGrp="1"/>
          </p:cNvSpPr>
          <p:nvPr>
            <p:ph type="dt" sz="quarter" idx="1"/>
          </p:nvPr>
        </p:nvSpPr>
        <p:spPr>
          <a:xfrm>
            <a:off x="3971183" y="0"/>
            <a:ext cx="3037628" cy="464184"/>
          </a:xfrm>
          <a:prstGeom prst="rect">
            <a:avLst/>
          </a:prstGeom>
        </p:spPr>
        <p:txBody>
          <a:bodyPr vert="horz" lIns="91577" tIns="45789" rIns="91577" bIns="45789" rtlCol="0"/>
          <a:lstStyle>
            <a:lvl1pPr algn="r">
              <a:defRPr sz="1200"/>
            </a:lvl1pPr>
          </a:lstStyle>
          <a:p>
            <a:fld id="{8A2BAB29-9119-4378-B5CA-25349D038753}" type="datetimeFigureOut">
              <a:rPr lang="en-US" smtClean="0"/>
              <a:pPr/>
              <a:t>28-Mar-16</a:t>
            </a:fld>
            <a:endParaRPr lang="en-US"/>
          </a:p>
        </p:txBody>
      </p:sp>
      <p:sp>
        <p:nvSpPr>
          <p:cNvPr id="4" name="Footer Placeholder 3"/>
          <p:cNvSpPr>
            <a:spLocks noGrp="1"/>
          </p:cNvSpPr>
          <p:nvPr>
            <p:ph type="ftr" sz="quarter" idx="2"/>
          </p:nvPr>
        </p:nvSpPr>
        <p:spPr>
          <a:xfrm>
            <a:off x="0" y="8830627"/>
            <a:ext cx="3037628" cy="464184"/>
          </a:xfrm>
          <a:prstGeom prst="rect">
            <a:avLst/>
          </a:prstGeom>
        </p:spPr>
        <p:txBody>
          <a:bodyPr vert="horz" lIns="91577" tIns="45789" rIns="91577" bIns="45789" rtlCol="0" anchor="b"/>
          <a:lstStyle>
            <a:lvl1pPr algn="l">
              <a:defRPr sz="1200"/>
            </a:lvl1pPr>
          </a:lstStyle>
          <a:p>
            <a:endParaRPr lang="en-US"/>
          </a:p>
        </p:txBody>
      </p:sp>
      <p:sp>
        <p:nvSpPr>
          <p:cNvPr id="5" name="Slide Number Placeholder 4"/>
          <p:cNvSpPr>
            <a:spLocks noGrp="1"/>
          </p:cNvSpPr>
          <p:nvPr>
            <p:ph type="sldNum" sz="quarter" idx="3"/>
          </p:nvPr>
        </p:nvSpPr>
        <p:spPr>
          <a:xfrm>
            <a:off x="3971183" y="8830627"/>
            <a:ext cx="3037628" cy="464184"/>
          </a:xfrm>
          <a:prstGeom prst="rect">
            <a:avLst/>
          </a:prstGeom>
        </p:spPr>
        <p:txBody>
          <a:bodyPr vert="horz" lIns="91577" tIns="45789" rIns="91577" bIns="45789" rtlCol="0" anchor="b"/>
          <a:lstStyle>
            <a:lvl1pPr algn="r">
              <a:defRPr sz="1200"/>
            </a:lvl1pPr>
          </a:lstStyle>
          <a:p>
            <a:fld id="{58A0DB08-02E2-4F2D-96A6-B0AF28190DBE}" type="slidenum">
              <a:rPr lang="en-US" smtClean="0"/>
              <a:pPr/>
              <a:t>‹#›</a:t>
            </a:fld>
            <a:endParaRPr lang="en-US"/>
          </a:p>
        </p:txBody>
      </p:sp>
    </p:spTree>
    <p:extLst>
      <p:ext uri="{BB962C8B-B14F-4D97-AF65-F5344CB8AC3E}">
        <p14:creationId xmlns:p14="http://schemas.microsoft.com/office/powerpoint/2010/main" val="418632339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8475" cy="465138"/>
          </a:xfrm>
          <a:prstGeom prst="rect">
            <a:avLst/>
          </a:prstGeom>
        </p:spPr>
        <p:txBody>
          <a:bodyPr vert="horz" lIns="91431" tIns="45715" rIns="91431" bIns="45715" rtlCol="0"/>
          <a:lstStyle>
            <a:lvl1pPr algn="l">
              <a:defRPr sz="1200"/>
            </a:lvl1pPr>
          </a:lstStyle>
          <a:p>
            <a:endParaRPr lang="en-US"/>
          </a:p>
        </p:txBody>
      </p:sp>
      <p:sp>
        <p:nvSpPr>
          <p:cNvPr id="3" name="Date Placeholder 2"/>
          <p:cNvSpPr>
            <a:spLocks noGrp="1"/>
          </p:cNvSpPr>
          <p:nvPr>
            <p:ph type="dt" idx="1"/>
          </p:nvPr>
        </p:nvSpPr>
        <p:spPr>
          <a:xfrm>
            <a:off x="3970339" y="1"/>
            <a:ext cx="3038475" cy="465138"/>
          </a:xfrm>
          <a:prstGeom prst="rect">
            <a:avLst/>
          </a:prstGeom>
        </p:spPr>
        <p:txBody>
          <a:bodyPr vert="horz" lIns="91431" tIns="45715" rIns="91431" bIns="45715" rtlCol="0"/>
          <a:lstStyle>
            <a:lvl1pPr algn="r">
              <a:defRPr sz="1200"/>
            </a:lvl1pPr>
          </a:lstStyle>
          <a:p>
            <a:fld id="{13A0B554-E5E2-44FA-8D9C-9352156D34B1}" type="datetimeFigureOut">
              <a:rPr lang="en-US" smtClean="0"/>
              <a:pPr/>
              <a:t>28-Mar-16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31" tIns="45715" rIns="91431" bIns="45715"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31" tIns="45715" rIns="91431" bIns="4571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675"/>
            <a:ext cx="3038475" cy="465138"/>
          </a:xfrm>
          <a:prstGeom prst="rect">
            <a:avLst/>
          </a:prstGeom>
        </p:spPr>
        <p:txBody>
          <a:bodyPr vert="horz" lIns="91431" tIns="45715" rIns="91431" bIns="45715" rtlCol="0" anchor="b"/>
          <a:lstStyle>
            <a:lvl1pPr algn="l">
              <a:defRPr sz="1200"/>
            </a:lvl1pPr>
          </a:lstStyle>
          <a:p>
            <a:endParaRPr lang="en-US"/>
          </a:p>
        </p:txBody>
      </p:sp>
      <p:sp>
        <p:nvSpPr>
          <p:cNvPr id="7" name="Slide Number Placeholder 6"/>
          <p:cNvSpPr>
            <a:spLocks noGrp="1"/>
          </p:cNvSpPr>
          <p:nvPr>
            <p:ph type="sldNum" sz="quarter" idx="5"/>
          </p:nvPr>
        </p:nvSpPr>
        <p:spPr>
          <a:xfrm>
            <a:off x="3970339" y="8829675"/>
            <a:ext cx="3038475" cy="465138"/>
          </a:xfrm>
          <a:prstGeom prst="rect">
            <a:avLst/>
          </a:prstGeom>
        </p:spPr>
        <p:txBody>
          <a:bodyPr vert="horz" lIns="91431" tIns="45715" rIns="91431" bIns="45715" rtlCol="0" anchor="b"/>
          <a:lstStyle>
            <a:lvl1pPr algn="r">
              <a:defRPr sz="1200"/>
            </a:lvl1pPr>
          </a:lstStyle>
          <a:p>
            <a:fld id="{DBDEC1EF-B72A-4EC9-8EAE-E3C287E8C626}" type="slidenum">
              <a:rPr lang="en-US" smtClean="0"/>
              <a:pPr/>
              <a:t>‹#›</a:t>
            </a:fld>
            <a:endParaRPr lang="en-US"/>
          </a:p>
        </p:txBody>
      </p:sp>
    </p:spTree>
    <p:extLst>
      <p:ext uri="{BB962C8B-B14F-4D97-AF65-F5344CB8AC3E}">
        <p14:creationId xmlns:p14="http://schemas.microsoft.com/office/powerpoint/2010/main" val="2126008626"/>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7190176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Tree>
    <p:extLst>
      <p:ext uri="{BB962C8B-B14F-4D97-AF65-F5344CB8AC3E}">
        <p14:creationId xmlns:p14="http://schemas.microsoft.com/office/powerpoint/2010/main" val="13714735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636369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7131653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0683" y="4342983"/>
            <a:ext cx="5572695" cy="4807167"/>
          </a:xfrm>
        </p:spPr>
        <p:txBody>
          <a:bodyPr/>
          <a:lstStyle/>
          <a:p>
            <a:endParaRPr lang="en-US" dirty="0"/>
          </a:p>
        </p:txBody>
      </p:sp>
    </p:spTree>
    <p:extLst>
      <p:ext uri="{BB962C8B-B14F-4D97-AF65-F5344CB8AC3E}">
        <p14:creationId xmlns:p14="http://schemas.microsoft.com/office/powerpoint/2010/main" val="26674941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8548006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0683" y="4266679"/>
            <a:ext cx="5780718" cy="4879975"/>
          </a:xfrm>
        </p:spPr>
        <p:txBody>
          <a:bodyPr/>
          <a:lstStyle/>
          <a:p>
            <a:endParaRPr lang="en-US" dirty="0"/>
          </a:p>
        </p:txBody>
      </p:sp>
    </p:spTree>
    <p:extLst>
      <p:ext uri="{BB962C8B-B14F-4D97-AF65-F5344CB8AC3E}">
        <p14:creationId xmlns:p14="http://schemas.microsoft.com/office/powerpoint/2010/main" val="42746199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0683" y="4266679"/>
            <a:ext cx="5649034" cy="5029721"/>
          </a:xfrm>
        </p:spPr>
        <p:txBody>
          <a:bodyPr/>
          <a:lstStyle/>
          <a:p>
            <a:endParaRPr lang="en-US" dirty="0"/>
          </a:p>
        </p:txBody>
      </p:sp>
    </p:spTree>
    <p:extLst>
      <p:ext uri="{BB962C8B-B14F-4D97-AF65-F5344CB8AC3E}">
        <p14:creationId xmlns:p14="http://schemas.microsoft.com/office/powerpoint/2010/main" val="42138092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0683" y="4266679"/>
            <a:ext cx="5628042" cy="4879975"/>
          </a:xfrm>
        </p:spPr>
        <p:txBody>
          <a:bodyPr/>
          <a:lstStyle/>
          <a:p>
            <a:endParaRPr lang="en-US" dirty="0"/>
          </a:p>
        </p:txBody>
      </p:sp>
    </p:spTree>
    <p:extLst>
      <p:ext uri="{BB962C8B-B14F-4D97-AF65-F5344CB8AC3E}">
        <p14:creationId xmlns:p14="http://schemas.microsoft.com/office/powerpoint/2010/main" val="11176964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5128254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8B693C3-3FC0-45CA-828F-2620C2C78DB5}" type="datetime1">
              <a:rPr lang="en-US" smtClean="0"/>
              <a:pPr/>
              <a:t>28-Mar-16</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B4447AC4-C519-4694-B4B4-573EAB88C33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24411E-5B1B-4B6F-A5EC-4FBE3FD2ED0F}" type="datetime1">
              <a:rPr lang="en-US" smtClean="0"/>
              <a:pPr/>
              <a:t>28-Mar-16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447AC4-C519-4694-B4B4-573EAB88C33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676D93-60BA-4DF9-8C69-4C20010380BD}" type="datetime1">
              <a:rPr lang="en-US" smtClean="0"/>
              <a:pPr/>
              <a:t>28-Mar-16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447AC4-C519-4694-B4B4-573EAB88C33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8F819AB-2B09-4038-959C-7A967F51EBD8}" type="datetime1">
              <a:rPr lang="en-US" smtClean="0"/>
              <a:pPr/>
              <a:t>28-Mar-16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447AC4-C519-4694-B4B4-573EAB88C33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5C6BE2FB-B2BE-4397-A4FD-3E1404B68746}" type="datetime1">
              <a:rPr lang="en-US" smtClean="0"/>
              <a:pPr/>
              <a:t>28-Mar-16</a:t>
            </a:fld>
            <a:endParaRPr lang="en-US"/>
          </a:p>
        </p:txBody>
      </p:sp>
      <p:sp>
        <p:nvSpPr>
          <p:cNvPr id="8" name="Slide Number Placeholder 7"/>
          <p:cNvSpPr>
            <a:spLocks noGrp="1"/>
          </p:cNvSpPr>
          <p:nvPr>
            <p:ph type="sldNum" sz="quarter" idx="11"/>
          </p:nvPr>
        </p:nvSpPr>
        <p:spPr/>
        <p:txBody>
          <a:bodyPr/>
          <a:lstStyle/>
          <a:p>
            <a:fld id="{B4447AC4-C519-4694-B4B4-573EAB88C337}"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1EC5B94-A944-4073-AA8C-DC52F4E27E7D}" type="datetime1">
              <a:rPr lang="en-US" smtClean="0"/>
              <a:pPr/>
              <a:t>28-Mar-16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447AC4-C519-4694-B4B4-573EAB88C33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C59B522-9C78-4A52-B4AB-E60D70D98BBA}" type="datetime1">
              <a:rPr lang="en-US" smtClean="0"/>
              <a:pPr/>
              <a:t>28-Mar-16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447AC4-C519-4694-B4B4-573EAB88C33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4BAFF81-F74E-4ED5-BA6A-1A1A29F96137}" type="datetime1">
              <a:rPr lang="en-US" smtClean="0"/>
              <a:pPr/>
              <a:t>28-Mar-16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447AC4-C519-4694-B4B4-573EAB88C33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CB86D0-EFF1-4615-9A3A-15A4E343B90F}" type="datetime1">
              <a:rPr lang="en-US" smtClean="0"/>
              <a:pPr/>
              <a:t>28-Mar-16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447AC4-C519-4694-B4B4-573EAB88C33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CDE0E0-4BA7-4FC4-A330-96E8FC37156D}" type="datetime1">
              <a:rPr lang="en-US" smtClean="0"/>
              <a:pPr/>
              <a:t>28-Mar-16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447AC4-C519-4694-B4B4-573EAB88C337}"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F58E2B-BBEF-45B5-9E66-0B33310F6DDB}" type="datetime1">
              <a:rPr lang="en-US" smtClean="0"/>
              <a:pPr/>
              <a:t>28-Mar-16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B4447AC4-C519-4694-B4B4-573EAB88C337}" type="slidenum">
              <a:rPr lang="en-US" smtClean="0"/>
              <a:pPr/>
              <a:t>‹#›</a:t>
            </a:fld>
            <a:endParaRPr 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FC77C102-A94A-47AA-8110-5EE2F20B6C19}" type="datetime1">
              <a:rPr lang="en-US" smtClean="0"/>
              <a:pPr/>
              <a:t>28-Mar-16</a:t>
            </a:fld>
            <a:endParaRPr lang="en-US"/>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B4447AC4-C519-4694-B4B4-573EAB88C337}" type="slidenum">
              <a:rPr lang="en-US" smtClean="0"/>
              <a:pPr/>
              <a:t>‹#›</a:t>
            </a:fld>
            <a:endParaRPr lang="en-US"/>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9.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0.xml"/><Relationship Id="rId1" Type="http://schemas.openxmlformats.org/officeDocument/2006/relationships/slideLayout" Target="../slideLayouts/slideLayout8.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 Id="rId9"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4.xml"/><Relationship Id="rId6" Type="http://schemas.openxmlformats.org/officeDocument/2006/relationships/image" Target="../media/image3.png"/><Relationship Id="rId5" Type="http://schemas.openxmlformats.org/officeDocument/2006/relationships/image" Target="../media/image9.png"/><Relationship Id="rId4" Type="http://schemas.microsoft.com/office/2007/relationships/hdphoto" Target="../media/hdphoto1.wdp"/></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Placeholder 7"/>
          <p:cNvPicPr>
            <a:picLocks noGrp="1" noChangeAspect="1"/>
          </p:cNvPicPr>
          <p:nvPr>
            <p:ph type="pic" idx="1"/>
          </p:nvPr>
        </p:nvPicPr>
        <p:blipFill>
          <a:blip r:embed="rId3">
            <a:extLst>
              <a:ext uri="{28A0092B-C50C-407E-A947-70E740481C1C}">
                <a14:useLocalDpi xmlns:a14="http://schemas.microsoft.com/office/drawing/2010/main" val="0"/>
              </a:ext>
            </a:extLst>
          </a:blip>
          <a:srcRect t="9591" b="9591"/>
          <a:stretch>
            <a:fillRect/>
          </a:stretch>
        </p:blipFill>
        <p:spPr>
          <a:xfrm>
            <a:off x="-1" y="0"/>
            <a:ext cx="9000877" cy="4038600"/>
          </a:xfrm>
        </p:spPr>
      </p:pic>
      <p:sp>
        <p:nvSpPr>
          <p:cNvPr id="6" name="Text Placeholder 5"/>
          <p:cNvSpPr>
            <a:spLocks noGrp="1"/>
          </p:cNvSpPr>
          <p:nvPr>
            <p:ph type="body" sz="half" idx="2"/>
          </p:nvPr>
        </p:nvSpPr>
        <p:spPr>
          <a:xfrm>
            <a:off x="533400" y="5867400"/>
            <a:ext cx="8153400" cy="676275"/>
          </a:xfrm>
        </p:spPr>
        <p:txBody>
          <a:bodyPr>
            <a:normAutofit lnSpcReduction="10000"/>
          </a:bodyPr>
          <a:lstStyle/>
          <a:p>
            <a:r>
              <a:rPr lang="en-US" dirty="0" smtClean="0"/>
              <a:t>Trish Marsik, Executive Director</a:t>
            </a:r>
          </a:p>
          <a:p>
            <a:r>
              <a:rPr lang="en-US" smtClean="0"/>
              <a:t>March 31, </a:t>
            </a:r>
            <a:r>
              <a:rPr lang="en-US" dirty="0" smtClean="0"/>
              <a:t>2016</a:t>
            </a:r>
            <a:endParaRPr lang="en-US" dirty="0"/>
          </a:p>
        </p:txBody>
      </p:sp>
      <p:sp>
        <p:nvSpPr>
          <p:cNvPr id="4" name="Title 3"/>
          <p:cNvSpPr>
            <a:spLocks noGrp="1"/>
          </p:cNvSpPr>
          <p:nvPr>
            <p:ph type="title"/>
          </p:nvPr>
        </p:nvSpPr>
        <p:spPr>
          <a:xfrm>
            <a:off x="304800" y="4495800"/>
            <a:ext cx="8229600" cy="838200"/>
          </a:xfrm>
        </p:spPr>
        <p:txBody>
          <a:bodyPr>
            <a:normAutofit fontScale="90000"/>
          </a:bodyPr>
          <a:lstStyle/>
          <a:p>
            <a:r>
              <a:rPr lang="en-US" dirty="0" smtClean="0"/>
              <a:t>The mayor’s TASKFORCE ON BEHAVIORAL HEALTH and THE CRIMINAL JUSTICE system </a:t>
            </a:r>
            <a:br>
              <a:rPr lang="en-US" dirty="0" smtClean="0"/>
            </a:br>
            <a:endParaRPr lang="en-US" dirty="0"/>
          </a:p>
        </p:txBody>
      </p:sp>
      <p:pic>
        <p:nvPicPr>
          <p:cNvPr id="7" name="Picture 6"/>
          <p:cNvPicPr/>
          <p:nvPr/>
        </p:nvPicPr>
        <p:blipFill>
          <a:blip r:embed="rId4">
            <a:extLst>
              <a:ext uri="{28A0092B-C50C-407E-A947-70E740481C1C}">
                <a14:useLocalDpi xmlns:a14="http://schemas.microsoft.com/office/drawing/2010/main" val="0"/>
              </a:ext>
            </a:extLst>
          </a:blip>
          <a:stretch>
            <a:fillRect/>
          </a:stretch>
        </p:blipFill>
        <p:spPr>
          <a:xfrm>
            <a:off x="6553200" y="6229350"/>
            <a:ext cx="2390775" cy="628650"/>
          </a:xfrm>
          <a:prstGeom prst="rect">
            <a:avLst/>
          </a:prstGeom>
        </p:spPr>
      </p:pic>
    </p:spTree>
    <p:extLst>
      <p:ext uri="{BB962C8B-B14F-4D97-AF65-F5344CB8AC3E}">
        <p14:creationId xmlns:p14="http://schemas.microsoft.com/office/powerpoint/2010/main" val="22728846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718"/>
            <a:ext cx="5791200" cy="1142682"/>
          </a:xfrm>
        </p:spPr>
        <p:txBody>
          <a:bodyPr>
            <a:normAutofit/>
          </a:bodyPr>
          <a:lstStyle/>
          <a:p>
            <a:r>
              <a:rPr lang="en-US" sz="4000" dirty="0" smtClean="0">
                <a:solidFill>
                  <a:schemeClr val="tx2">
                    <a:lumMod val="75000"/>
                  </a:schemeClr>
                </a:solidFill>
              </a:rPr>
              <a:t>THE impact</a:t>
            </a:r>
            <a:endParaRPr lang="en-US" sz="4000" dirty="0">
              <a:solidFill>
                <a:schemeClr val="tx2">
                  <a:lumMod val="75000"/>
                </a:schemeClr>
              </a:solidFill>
            </a:endParaRPr>
          </a:p>
        </p:txBody>
      </p:sp>
      <p:graphicFrame>
        <p:nvGraphicFramePr>
          <p:cNvPr id="6" name="Diagram 5"/>
          <p:cNvGraphicFramePr/>
          <p:nvPr>
            <p:extLst>
              <p:ext uri="{D42A27DB-BD31-4B8C-83A1-F6EECF244321}">
                <p14:modId xmlns:p14="http://schemas.microsoft.com/office/powerpoint/2010/main" val="543499849"/>
              </p:ext>
            </p:extLst>
          </p:nvPr>
        </p:nvGraphicFramePr>
        <p:xfrm>
          <a:off x="1066800" y="1447800"/>
          <a:ext cx="7543800" cy="5181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Picture 4"/>
          <p:cNvPicPr/>
          <p:nvPr/>
        </p:nvPicPr>
        <p:blipFill>
          <a:blip r:embed="rId8">
            <a:extLst>
              <a:ext uri="{28A0092B-C50C-407E-A947-70E740481C1C}">
                <a14:useLocalDpi xmlns:a14="http://schemas.microsoft.com/office/drawing/2010/main" val="0"/>
              </a:ext>
            </a:extLst>
          </a:blip>
          <a:stretch>
            <a:fillRect/>
          </a:stretch>
        </p:blipFill>
        <p:spPr>
          <a:xfrm>
            <a:off x="6553200" y="6229350"/>
            <a:ext cx="2390775" cy="628650"/>
          </a:xfrm>
          <a:prstGeom prst="rect">
            <a:avLst/>
          </a:prstGeom>
        </p:spPr>
      </p:pic>
    </p:spTree>
    <p:extLst>
      <p:ext uri="{BB962C8B-B14F-4D97-AF65-F5344CB8AC3E}">
        <p14:creationId xmlns:p14="http://schemas.microsoft.com/office/powerpoint/2010/main" val="36420295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2563880156"/>
              </p:ext>
            </p:extLst>
          </p:nvPr>
        </p:nvGraphicFramePr>
        <p:xfrm>
          <a:off x="457200" y="1570037"/>
          <a:ext cx="8458200" cy="5211763"/>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457200" y="152718"/>
            <a:ext cx="6553200" cy="1142682"/>
          </a:xfrm>
        </p:spPr>
        <p:txBody>
          <a:bodyPr>
            <a:normAutofit fontScale="90000"/>
          </a:bodyPr>
          <a:lstStyle/>
          <a:p>
            <a:r>
              <a:rPr lang="en-US" dirty="0" smtClean="0"/>
              <a:t>Average Daily Population</a:t>
            </a:r>
            <a:r>
              <a:rPr lang="en-US" sz="3100" dirty="0"/>
              <a:t> </a:t>
            </a:r>
            <a:r>
              <a:rPr lang="en-US" sz="3600" dirty="0" smtClean="0"/>
              <a:t>(FY 2011-2015)</a:t>
            </a:r>
            <a:endParaRPr lang="en-US" sz="3600" dirty="0"/>
          </a:p>
        </p:txBody>
      </p:sp>
      <p:sp>
        <p:nvSpPr>
          <p:cNvPr id="8" name="TextBox 7"/>
          <p:cNvSpPr txBox="1"/>
          <p:nvPr/>
        </p:nvSpPr>
        <p:spPr>
          <a:xfrm>
            <a:off x="1219200" y="5111588"/>
            <a:ext cx="952501" cy="369332"/>
          </a:xfrm>
          <a:prstGeom prst="rect">
            <a:avLst/>
          </a:prstGeom>
          <a:noFill/>
        </p:spPr>
        <p:txBody>
          <a:bodyPr wrap="square" rtlCol="0">
            <a:spAutoFit/>
          </a:bodyPr>
          <a:lstStyle/>
          <a:p>
            <a:r>
              <a:rPr lang="en-US" b="1" dirty="0" smtClean="0">
                <a:solidFill>
                  <a:schemeClr val="bg1"/>
                </a:solidFill>
              </a:rPr>
              <a:t>32%</a:t>
            </a:r>
            <a:endParaRPr lang="en-US" b="1" dirty="0">
              <a:solidFill>
                <a:schemeClr val="bg1"/>
              </a:solidFill>
            </a:endParaRPr>
          </a:p>
        </p:txBody>
      </p:sp>
      <p:sp>
        <p:nvSpPr>
          <p:cNvPr id="10" name="TextBox 9"/>
          <p:cNvSpPr txBox="1"/>
          <p:nvPr/>
        </p:nvSpPr>
        <p:spPr>
          <a:xfrm>
            <a:off x="2698751" y="5089444"/>
            <a:ext cx="774700" cy="369332"/>
          </a:xfrm>
          <a:prstGeom prst="rect">
            <a:avLst/>
          </a:prstGeom>
          <a:noFill/>
        </p:spPr>
        <p:txBody>
          <a:bodyPr wrap="square" rtlCol="0">
            <a:spAutoFit/>
          </a:bodyPr>
          <a:lstStyle/>
          <a:p>
            <a:r>
              <a:rPr lang="en-US" b="1" dirty="0" smtClean="0">
                <a:solidFill>
                  <a:schemeClr val="bg1"/>
                </a:solidFill>
              </a:rPr>
              <a:t>34%</a:t>
            </a:r>
            <a:endParaRPr lang="en-US" b="1" dirty="0">
              <a:solidFill>
                <a:schemeClr val="bg1"/>
              </a:solidFill>
            </a:endParaRPr>
          </a:p>
        </p:txBody>
      </p:sp>
      <p:sp>
        <p:nvSpPr>
          <p:cNvPr id="12" name="TextBox 11"/>
          <p:cNvSpPr txBox="1"/>
          <p:nvPr/>
        </p:nvSpPr>
        <p:spPr>
          <a:xfrm>
            <a:off x="4292601" y="5089444"/>
            <a:ext cx="793750" cy="369332"/>
          </a:xfrm>
          <a:prstGeom prst="rect">
            <a:avLst/>
          </a:prstGeom>
          <a:noFill/>
        </p:spPr>
        <p:txBody>
          <a:bodyPr wrap="square" rtlCol="0">
            <a:spAutoFit/>
          </a:bodyPr>
          <a:lstStyle/>
          <a:p>
            <a:r>
              <a:rPr lang="en-US" b="1" dirty="0" smtClean="0">
                <a:solidFill>
                  <a:schemeClr val="bg1"/>
                </a:solidFill>
              </a:rPr>
              <a:t>37%</a:t>
            </a:r>
            <a:endParaRPr lang="en-US" b="1" dirty="0">
              <a:solidFill>
                <a:schemeClr val="bg1"/>
              </a:solidFill>
            </a:endParaRPr>
          </a:p>
        </p:txBody>
      </p:sp>
      <p:sp>
        <p:nvSpPr>
          <p:cNvPr id="13" name="TextBox 12"/>
          <p:cNvSpPr txBox="1"/>
          <p:nvPr/>
        </p:nvSpPr>
        <p:spPr>
          <a:xfrm>
            <a:off x="5803900" y="5089444"/>
            <a:ext cx="698500" cy="369332"/>
          </a:xfrm>
          <a:prstGeom prst="rect">
            <a:avLst/>
          </a:prstGeom>
          <a:noFill/>
        </p:spPr>
        <p:txBody>
          <a:bodyPr wrap="square" rtlCol="0">
            <a:spAutoFit/>
          </a:bodyPr>
          <a:lstStyle/>
          <a:p>
            <a:r>
              <a:rPr lang="en-US" b="1" dirty="0" smtClean="0">
                <a:solidFill>
                  <a:schemeClr val="bg1"/>
                </a:solidFill>
              </a:rPr>
              <a:t>38%</a:t>
            </a:r>
            <a:endParaRPr lang="en-US" b="1" dirty="0">
              <a:solidFill>
                <a:schemeClr val="bg1"/>
              </a:solidFill>
            </a:endParaRPr>
          </a:p>
        </p:txBody>
      </p:sp>
      <p:sp>
        <p:nvSpPr>
          <p:cNvPr id="14" name="TextBox 13"/>
          <p:cNvSpPr txBox="1"/>
          <p:nvPr/>
        </p:nvSpPr>
        <p:spPr>
          <a:xfrm>
            <a:off x="7391400" y="5089444"/>
            <a:ext cx="762000" cy="369332"/>
          </a:xfrm>
          <a:prstGeom prst="rect">
            <a:avLst/>
          </a:prstGeom>
          <a:noFill/>
        </p:spPr>
        <p:txBody>
          <a:bodyPr wrap="square" rtlCol="0">
            <a:spAutoFit/>
          </a:bodyPr>
          <a:lstStyle/>
          <a:p>
            <a:r>
              <a:rPr lang="en-US" b="1" dirty="0" smtClean="0">
                <a:solidFill>
                  <a:schemeClr val="bg1"/>
                </a:solidFill>
              </a:rPr>
              <a:t>41%</a:t>
            </a:r>
            <a:endParaRPr lang="en-US" b="1" dirty="0">
              <a:solidFill>
                <a:schemeClr val="bg1"/>
              </a:solidFill>
            </a:endParaRPr>
          </a:p>
        </p:txBody>
      </p:sp>
      <p:sp>
        <p:nvSpPr>
          <p:cNvPr id="15" name="TextBox 14"/>
          <p:cNvSpPr txBox="1"/>
          <p:nvPr/>
        </p:nvSpPr>
        <p:spPr>
          <a:xfrm>
            <a:off x="914400" y="1713746"/>
            <a:ext cx="1155700" cy="369332"/>
          </a:xfrm>
          <a:prstGeom prst="rect">
            <a:avLst/>
          </a:prstGeom>
          <a:noFill/>
        </p:spPr>
        <p:txBody>
          <a:bodyPr wrap="square" rtlCol="0">
            <a:spAutoFit/>
          </a:bodyPr>
          <a:lstStyle/>
          <a:p>
            <a:pPr algn="ctr"/>
            <a:r>
              <a:rPr lang="en-US" b="1" dirty="0" smtClean="0"/>
              <a:t>12,790</a:t>
            </a:r>
            <a:endParaRPr lang="en-US" b="1" dirty="0"/>
          </a:p>
        </p:txBody>
      </p:sp>
      <p:sp>
        <p:nvSpPr>
          <p:cNvPr id="21" name="TextBox 20"/>
          <p:cNvSpPr txBox="1"/>
          <p:nvPr/>
        </p:nvSpPr>
        <p:spPr>
          <a:xfrm>
            <a:off x="2489201" y="1889522"/>
            <a:ext cx="1193800" cy="369332"/>
          </a:xfrm>
          <a:prstGeom prst="rect">
            <a:avLst/>
          </a:prstGeom>
          <a:noFill/>
        </p:spPr>
        <p:txBody>
          <a:bodyPr wrap="square" rtlCol="0">
            <a:spAutoFit/>
          </a:bodyPr>
          <a:lstStyle/>
          <a:p>
            <a:pPr algn="ctr"/>
            <a:r>
              <a:rPr lang="en-US" b="1" dirty="0" smtClean="0"/>
              <a:t>12,287</a:t>
            </a:r>
            <a:endParaRPr lang="en-US" b="1" dirty="0"/>
          </a:p>
        </p:txBody>
      </p:sp>
      <p:sp>
        <p:nvSpPr>
          <p:cNvPr id="22" name="TextBox 21"/>
          <p:cNvSpPr txBox="1"/>
          <p:nvPr/>
        </p:nvSpPr>
        <p:spPr>
          <a:xfrm>
            <a:off x="3962401" y="2000528"/>
            <a:ext cx="1123950" cy="369332"/>
          </a:xfrm>
          <a:prstGeom prst="rect">
            <a:avLst/>
          </a:prstGeom>
          <a:noFill/>
        </p:spPr>
        <p:txBody>
          <a:bodyPr wrap="square" rtlCol="0">
            <a:spAutoFit/>
          </a:bodyPr>
          <a:lstStyle/>
          <a:p>
            <a:pPr algn="ctr"/>
            <a:r>
              <a:rPr lang="en-US" b="1" dirty="0" smtClean="0"/>
              <a:t>11,827</a:t>
            </a:r>
            <a:endParaRPr lang="en-US" b="1" dirty="0"/>
          </a:p>
        </p:txBody>
      </p:sp>
      <p:sp>
        <p:nvSpPr>
          <p:cNvPr id="23" name="TextBox 22"/>
          <p:cNvSpPr txBox="1"/>
          <p:nvPr/>
        </p:nvSpPr>
        <p:spPr>
          <a:xfrm>
            <a:off x="5409671" y="2145268"/>
            <a:ext cx="1440417" cy="369332"/>
          </a:xfrm>
          <a:prstGeom prst="rect">
            <a:avLst/>
          </a:prstGeom>
          <a:noFill/>
        </p:spPr>
        <p:txBody>
          <a:bodyPr wrap="square" rtlCol="0">
            <a:spAutoFit/>
          </a:bodyPr>
          <a:lstStyle/>
          <a:p>
            <a:pPr algn="ctr"/>
            <a:r>
              <a:rPr lang="en-US" b="1" dirty="0" smtClean="0"/>
              <a:t>11,408</a:t>
            </a:r>
            <a:endParaRPr lang="en-US" b="1" dirty="0"/>
          </a:p>
        </p:txBody>
      </p:sp>
      <p:sp>
        <p:nvSpPr>
          <p:cNvPr id="24" name="TextBox 23"/>
          <p:cNvSpPr txBox="1"/>
          <p:nvPr/>
        </p:nvSpPr>
        <p:spPr>
          <a:xfrm>
            <a:off x="6934200" y="2514600"/>
            <a:ext cx="1477088" cy="369332"/>
          </a:xfrm>
          <a:prstGeom prst="rect">
            <a:avLst/>
          </a:prstGeom>
          <a:noFill/>
        </p:spPr>
        <p:txBody>
          <a:bodyPr wrap="square" rtlCol="0">
            <a:spAutoFit/>
          </a:bodyPr>
          <a:lstStyle/>
          <a:p>
            <a:pPr algn="ctr"/>
            <a:r>
              <a:rPr lang="en-US" b="1" dirty="0" smtClean="0"/>
              <a:t>10,240</a:t>
            </a:r>
            <a:endParaRPr lang="en-US" b="1" dirty="0"/>
          </a:p>
        </p:txBody>
      </p:sp>
    </p:spTree>
    <p:extLst>
      <p:ext uri="{BB962C8B-B14F-4D97-AF65-F5344CB8AC3E}">
        <p14:creationId xmlns:p14="http://schemas.microsoft.com/office/powerpoint/2010/main" val="41061152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528599375"/>
              </p:ext>
            </p:extLst>
          </p:nvPr>
        </p:nvGraphicFramePr>
        <p:xfrm>
          <a:off x="457200" y="1905000"/>
          <a:ext cx="7772400" cy="47021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 Placeholder 2"/>
          <p:cNvSpPr>
            <a:spLocks noGrp="1"/>
          </p:cNvSpPr>
          <p:nvPr>
            <p:ph type="body" idx="1"/>
          </p:nvPr>
        </p:nvSpPr>
        <p:spPr>
          <a:xfrm>
            <a:off x="457200" y="228600"/>
            <a:ext cx="7772400" cy="2133599"/>
          </a:xfrm>
        </p:spPr>
        <p:txBody>
          <a:bodyPr anchor="t"/>
          <a:lstStyle/>
          <a:p>
            <a:r>
              <a:rPr lang="en-US" sz="4000" dirty="0" smtClean="0"/>
              <a:t>THE Goals</a:t>
            </a:r>
          </a:p>
          <a:p>
            <a:r>
              <a:rPr lang="en-US" sz="2400" b="1" cap="none" dirty="0" smtClean="0">
                <a:latin typeface="+mn-lt"/>
              </a:rPr>
              <a:t>Ensuring for people with behavioral health issues:</a:t>
            </a:r>
            <a:endParaRPr lang="en-US" sz="2400" b="1" cap="none" dirty="0">
              <a:latin typeface="+mn-lt"/>
            </a:endParaRPr>
          </a:p>
        </p:txBody>
      </p:sp>
      <p:pic>
        <p:nvPicPr>
          <p:cNvPr id="5" name="Picture 4"/>
          <p:cNvPicPr/>
          <p:nvPr/>
        </p:nvPicPr>
        <p:blipFill>
          <a:blip r:embed="rId8">
            <a:extLst>
              <a:ext uri="{28A0092B-C50C-407E-A947-70E740481C1C}">
                <a14:useLocalDpi xmlns:a14="http://schemas.microsoft.com/office/drawing/2010/main" val="0"/>
              </a:ext>
            </a:extLst>
          </a:blip>
          <a:stretch>
            <a:fillRect/>
          </a:stretch>
        </p:blipFill>
        <p:spPr>
          <a:xfrm>
            <a:off x="6553200" y="6229350"/>
            <a:ext cx="2390775" cy="628650"/>
          </a:xfrm>
          <a:prstGeom prst="rect">
            <a:avLst/>
          </a:prstGeom>
        </p:spPr>
      </p:pic>
    </p:spTree>
    <p:extLst>
      <p:ext uri="{BB962C8B-B14F-4D97-AF65-F5344CB8AC3E}">
        <p14:creationId xmlns:p14="http://schemas.microsoft.com/office/powerpoint/2010/main" val="12335014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 7"/>
          <p:cNvGraphicFramePr/>
          <p:nvPr>
            <p:extLst>
              <p:ext uri="{D42A27DB-BD31-4B8C-83A1-F6EECF244321}">
                <p14:modId xmlns:p14="http://schemas.microsoft.com/office/powerpoint/2010/main" val="2340221996"/>
              </p:ext>
            </p:extLst>
          </p:nvPr>
        </p:nvGraphicFramePr>
        <p:xfrm>
          <a:off x="1752600" y="2667000"/>
          <a:ext cx="5638800" cy="3403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a:xfrm>
            <a:off x="381000" y="152400"/>
            <a:ext cx="5791200" cy="1066800"/>
          </a:xfrm>
          <a:noFill/>
        </p:spPr>
        <p:style>
          <a:lnRef idx="3">
            <a:schemeClr val="lt1"/>
          </a:lnRef>
          <a:fillRef idx="1">
            <a:schemeClr val="accent1"/>
          </a:fillRef>
          <a:effectRef idx="1">
            <a:schemeClr val="accent1"/>
          </a:effectRef>
          <a:fontRef idx="minor">
            <a:schemeClr val="lt1"/>
          </a:fontRef>
        </p:style>
        <p:txBody>
          <a:bodyPr>
            <a:normAutofit/>
          </a:bodyPr>
          <a:lstStyle/>
          <a:p>
            <a:r>
              <a:rPr lang="en-US" sz="4000" dirty="0" smtClean="0">
                <a:solidFill>
                  <a:schemeClr val="tx2"/>
                </a:solidFill>
                <a:latin typeface="+mj-lt"/>
              </a:rPr>
              <a:t>The Action Steps</a:t>
            </a:r>
            <a:endParaRPr lang="en-US" sz="4000" dirty="0">
              <a:solidFill>
                <a:schemeClr val="tx2"/>
              </a:solidFill>
              <a:latin typeface="+mj-lt"/>
            </a:endParaRPr>
          </a:p>
        </p:txBody>
      </p:sp>
      <p:pic>
        <p:nvPicPr>
          <p:cNvPr id="1026"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1143000"/>
            <a:ext cx="8981090" cy="1752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5"/>
          <p:cNvPicPr/>
          <p:nvPr/>
        </p:nvPicPr>
        <p:blipFill>
          <a:blip r:embed="rId9">
            <a:extLst>
              <a:ext uri="{28A0092B-C50C-407E-A947-70E740481C1C}">
                <a14:useLocalDpi xmlns:a14="http://schemas.microsoft.com/office/drawing/2010/main" val="0"/>
              </a:ext>
            </a:extLst>
          </a:blip>
          <a:stretch>
            <a:fillRect/>
          </a:stretch>
        </p:blipFill>
        <p:spPr>
          <a:xfrm>
            <a:off x="6553200" y="6229350"/>
            <a:ext cx="2390775" cy="628650"/>
          </a:xfrm>
          <a:prstGeom prst="rect">
            <a:avLst/>
          </a:prstGeom>
        </p:spPr>
      </p:pic>
    </p:spTree>
    <p:extLst>
      <p:ext uri="{BB962C8B-B14F-4D97-AF65-F5344CB8AC3E}">
        <p14:creationId xmlns:p14="http://schemas.microsoft.com/office/powerpoint/2010/main" val="23203764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971800"/>
            <a:ext cx="8382000" cy="3467100"/>
          </a:xfrm>
        </p:spPr>
        <p:txBody>
          <a:bodyPr>
            <a:noAutofit/>
          </a:bodyPr>
          <a:lstStyle/>
          <a:p>
            <a:pPr marL="285750" indent="-285750">
              <a:buFont typeface="Arial" panose="020B0604020202020204" pitchFamily="34" charset="0"/>
              <a:buChar char="•"/>
            </a:pPr>
            <a:r>
              <a:rPr lang="en-US" sz="2400" dirty="0">
                <a:solidFill>
                  <a:schemeClr val="accent4">
                    <a:lumMod val="50000"/>
                  </a:schemeClr>
                </a:solidFill>
              </a:rPr>
              <a:t>Behavioral health </a:t>
            </a:r>
            <a:r>
              <a:rPr lang="en-US" sz="2400" dirty="0" smtClean="0">
                <a:solidFill>
                  <a:schemeClr val="accent4">
                    <a:lumMod val="50000"/>
                  </a:schemeClr>
                </a:solidFill>
              </a:rPr>
              <a:t>screenings &gt;5000 COMPLETED</a:t>
            </a:r>
            <a:endParaRPr lang="en-US" sz="1400" dirty="0">
              <a:solidFill>
                <a:schemeClr val="accent4">
                  <a:lumMod val="50000"/>
                </a:schemeClr>
              </a:solidFill>
            </a:endParaRPr>
          </a:p>
          <a:p>
            <a:pPr marL="285750" indent="-285750">
              <a:buFont typeface="Arial" panose="020B0604020202020204" pitchFamily="34" charset="0"/>
              <a:buChar char="•"/>
            </a:pPr>
            <a:r>
              <a:rPr lang="en-US" sz="2400" dirty="0">
                <a:solidFill>
                  <a:schemeClr val="accent4">
                    <a:lumMod val="50000"/>
                  </a:schemeClr>
                </a:solidFill>
              </a:rPr>
              <a:t>Connection to services for </a:t>
            </a:r>
            <a:r>
              <a:rPr lang="en-US" sz="2400" dirty="0" smtClean="0">
                <a:solidFill>
                  <a:schemeClr val="accent4">
                    <a:lumMod val="50000"/>
                  </a:schemeClr>
                </a:solidFill>
              </a:rPr>
              <a:t>vets &gt;450 screened to VA</a:t>
            </a:r>
            <a:endParaRPr lang="en-US" sz="1400" dirty="0">
              <a:solidFill>
                <a:schemeClr val="accent4">
                  <a:lumMod val="50000"/>
                </a:schemeClr>
              </a:solidFill>
            </a:endParaRPr>
          </a:p>
          <a:p>
            <a:pPr marL="285750" indent="-285750">
              <a:buFont typeface="Arial" panose="020B0604020202020204" pitchFamily="34" charset="0"/>
              <a:buChar char="•"/>
            </a:pPr>
            <a:r>
              <a:rPr lang="en-US" sz="2400" b="1" dirty="0" smtClean="0">
                <a:solidFill>
                  <a:schemeClr val="accent4">
                    <a:lumMod val="50000"/>
                  </a:schemeClr>
                </a:solidFill>
              </a:rPr>
              <a:t>Supervised </a:t>
            </a:r>
            <a:r>
              <a:rPr lang="en-US" sz="2400" b="1" dirty="0">
                <a:solidFill>
                  <a:schemeClr val="accent4">
                    <a:lumMod val="50000"/>
                  </a:schemeClr>
                </a:solidFill>
              </a:rPr>
              <a:t>release </a:t>
            </a:r>
            <a:r>
              <a:rPr lang="en-US" sz="2400" b="1" dirty="0" smtClean="0">
                <a:solidFill>
                  <a:schemeClr val="accent4">
                    <a:lumMod val="50000"/>
                  </a:schemeClr>
                </a:solidFill>
              </a:rPr>
              <a:t>programs 3,400 slots </a:t>
            </a:r>
            <a:r>
              <a:rPr lang="en-US" sz="2400" dirty="0" smtClean="0">
                <a:solidFill>
                  <a:schemeClr val="accent4">
                    <a:lumMod val="50000"/>
                  </a:schemeClr>
                </a:solidFill>
              </a:rPr>
              <a:t>March 2016</a:t>
            </a:r>
            <a:endParaRPr lang="en-US" sz="1800" b="1" dirty="0">
              <a:solidFill>
                <a:schemeClr val="accent4">
                  <a:lumMod val="50000"/>
                </a:schemeClr>
              </a:solidFill>
            </a:endParaRPr>
          </a:p>
          <a:p>
            <a:pPr marL="285750" indent="-285750">
              <a:buFont typeface="Arial" panose="020B0604020202020204" pitchFamily="34" charset="0"/>
              <a:buChar char="•"/>
            </a:pPr>
            <a:r>
              <a:rPr lang="en-US" sz="2400" b="1" dirty="0">
                <a:solidFill>
                  <a:schemeClr val="accent4">
                    <a:lumMod val="50000"/>
                  </a:schemeClr>
                </a:solidFill>
              </a:rPr>
              <a:t>R</a:t>
            </a:r>
            <a:r>
              <a:rPr lang="en-US" sz="2400" b="1" dirty="0" smtClean="0">
                <a:solidFill>
                  <a:schemeClr val="accent4">
                    <a:lumMod val="50000"/>
                  </a:schemeClr>
                </a:solidFill>
              </a:rPr>
              <a:t>isk </a:t>
            </a:r>
            <a:r>
              <a:rPr lang="en-US" sz="2400" b="1" dirty="0">
                <a:solidFill>
                  <a:schemeClr val="accent4">
                    <a:lumMod val="50000"/>
                  </a:schemeClr>
                </a:solidFill>
              </a:rPr>
              <a:t>assessment pilot </a:t>
            </a:r>
            <a:r>
              <a:rPr lang="en-US" sz="2400" b="1" dirty="0" smtClean="0">
                <a:solidFill>
                  <a:schemeClr val="accent4">
                    <a:lumMod val="50000"/>
                  </a:schemeClr>
                </a:solidFill>
              </a:rPr>
              <a:t>program</a:t>
            </a:r>
            <a:endParaRPr lang="en-US" sz="1400" b="1" dirty="0">
              <a:solidFill>
                <a:schemeClr val="accent4">
                  <a:lumMod val="50000"/>
                </a:schemeClr>
              </a:solidFill>
            </a:endParaRPr>
          </a:p>
          <a:p>
            <a:pPr marL="285750" indent="-285750">
              <a:buFont typeface="Arial" panose="020B0604020202020204" pitchFamily="34" charset="0"/>
              <a:buChar char="•"/>
            </a:pPr>
            <a:r>
              <a:rPr lang="en-US" sz="2400" b="1" dirty="0" smtClean="0">
                <a:solidFill>
                  <a:schemeClr val="accent4">
                    <a:lumMod val="50000"/>
                  </a:schemeClr>
                </a:solidFill>
              </a:rPr>
              <a:t>Shortened </a:t>
            </a:r>
            <a:r>
              <a:rPr lang="en-US" sz="2400" b="1" dirty="0">
                <a:solidFill>
                  <a:schemeClr val="accent4">
                    <a:lumMod val="50000"/>
                  </a:schemeClr>
                </a:solidFill>
              </a:rPr>
              <a:t>case processing </a:t>
            </a:r>
            <a:r>
              <a:rPr lang="en-US" sz="2400" b="1" dirty="0" smtClean="0">
                <a:solidFill>
                  <a:schemeClr val="accent4">
                    <a:lumMod val="50000"/>
                  </a:schemeClr>
                </a:solidFill>
              </a:rPr>
              <a:t>times</a:t>
            </a:r>
            <a:endParaRPr lang="en-US" sz="1400" b="1" dirty="0">
              <a:solidFill>
                <a:schemeClr val="accent4">
                  <a:lumMod val="50000"/>
                </a:schemeClr>
              </a:solidFill>
            </a:endParaRPr>
          </a:p>
          <a:p>
            <a:pPr marL="285750" indent="-285750">
              <a:buFont typeface="Arial" panose="020B0604020202020204" pitchFamily="34" charset="0"/>
              <a:buChar char="•"/>
            </a:pPr>
            <a:r>
              <a:rPr lang="en-US" sz="2400" b="1" dirty="0" smtClean="0">
                <a:solidFill>
                  <a:schemeClr val="accent4">
                    <a:lumMod val="50000"/>
                  </a:schemeClr>
                </a:solidFill>
              </a:rPr>
              <a:t>Reduced </a:t>
            </a:r>
            <a:r>
              <a:rPr lang="en-US" sz="2400" b="1" dirty="0">
                <a:solidFill>
                  <a:schemeClr val="accent4">
                    <a:lumMod val="50000"/>
                  </a:schemeClr>
                </a:solidFill>
              </a:rPr>
              <a:t>reliance on monetary </a:t>
            </a:r>
            <a:r>
              <a:rPr lang="en-US" sz="2400" b="1" dirty="0" smtClean="0">
                <a:solidFill>
                  <a:schemeClr val="accent4">
                    <a:lumMod val="50000"/>
                  </a:schemeClr>
                </a:solidFill>
              </a:rPr>
              <a:t>bail</a:t>
            </a:r>
            <a:endParaRPr lang="en-US" sz="1400" b="1" dirty="0">
              <a:solidFill>
                <a:schemeClr val="accent4">
                  <a:lumMod val="50000"/>
                </a:schemeClr>
              </a:solidFill>
            </a:endParaRPr>
          </a:p>
          <a:p>
            <a:pPr>
              <a:lnSpc>
                <a:spcPct val="150000"/>
              </a:lnSpc>
            </a:pPr>
            <a:endParaRPr lang="en-US" sz="1800" dirty="0"/>
          </a:p>
        </p:txBody>
      </p:sp>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9062" y="1143000"/>
            <a:ext cx="8796338" cy="1409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itle 3"/>
          <p:cNvSpPr>
            <a:spLocks noGrp="1"/>
          </p:cNvSpPr>
          <p:nvPr>
            <p:ph type="title"/>
          </p:nvPr>
        </p:nvSpPr>
        <p:spPr>
          <a:xfrm>
            <a:off x="381000" y="0"/>
            <a:ext cx="5791200" cy="1371600"/>
          </a:xfrm>
        </p:spPr>
        <p:txBody>
          <a:bodyPr>
            <a:normAutofit/>
          </a:bodyPr>
          <a:lstStyle/>
          <a:p>
            <a:r>
              <a:rPr lang="en-US" sz="4000" dirty="0" smtClean="0"/>
              <a:t>The action steps</a:t>
            </a:r>
            <a:endParaRPr lang="en-US" sz="4000" dirty="0"/>
          </a:p>
        </p:txBody>
      </p:sp>
      <p:pic>
        <p:nvPicPr>
          <p:cNvPr id="5" name="Picture 4"/>
          <p:cNvPicPr/>
          <p:nvPr/>
        </p:nvPicPr>
        <p:blipFill>
          <a:blip r:embed="rId4">
            <a:extLst>
              <a:ext uri="{28A0092B-C50C-407E-A947-70E740481C1C}">
                <a14:useLocalDpi xmlns:a14="http://schemas.microsoft.com/office/drawing/2010/main" val="0"/>
              </a:ext>
            </a:extLst>
          </a:blip>
          <a:stretch>
            <a:fillRect/>
          </a:stretch>
        </p:blipFill>
        <p:spPr>
          <a:xfrm>
            <a:off x="6553200" y="6229350"/>
            <a:ext cx="2390775" cy="628650"/>
          </a:xfrm>
          <a:prstGeom prst="rect">
            <a:avLst/>
          </a:prstGeom>
        </p:spPr>
      </p:pic>
    </p:spTree>
    <p:extLst>
      <p:ext uri="{BB962C8B-B14F-4D97-AF65-F5344CB8AC3E}">
        <p14:creationId xmlns:p14="http://schemas.microsoft.com/office/powerpoint/2010/main" val="26204321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598727352"/>
              </p:ext>
            </p:extLst>
          </p:nvPr>
        </p:nvGraphicFramePr>
        <p:xfrm>
          <a:off x="304800" y="2362200"/>
          <a:ext cx="8458199" cy="44132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7"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725214"/>
            <a:ext cx="8947150" cy="1552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itle 1"/>
          <p:cNvSpPr>
            <a:spLocks noGrp="1"/>
          </p:cNvSpPr>
          <p:nvPr>
            <p:ph type="title"/>
          </p:nvPr>
        </p:nvSpPr>
        <p:spPr>
          <a:xfrm>
            <a:off x="381000" y="0"/>
            <a:ext cx="5791200" cy="751490"/>
          </a:xfrm>
          <a:noFill/>
        </p:spPr>
        <p:style>
          <a:lnRef idx="3">
            <a:schemeClr val="lt1"/>
          </a:lnRef>
          <a:fillRef idx="1">
            <a:schemeClr val="accent1"/>
          </a:fillRef>
          <a:effectRef idx="1">
            <a:schemeClr val="accent1"/>
          </a:effectRef>
          <a:fontRef idx="minor">
            <a:schemeClr val="lt1"/>
          </a:fontRef>
        </p:style>
        <p:txBody>
          <a:bodyPr>
            <a:normAutofit/>
          </a:bodyPr>
          <a:lstStyle/>
          <a:p>
            <a:r>
              <a:rPr lang="en-US" sz="4000" dirty="0" smtClean="0">
                <a:solidFill>
                  <a:schemeClr val="tx2"/>
                </a:solidFill>
                <a:latin typeface="+mj-lt"/>
              </a:rPr>
              <a:t>The Action Steps</a:t>
            </a:r>
            <a:endParaRPr lang="en-US" sz="4000" dirty="0">
              <a:solidFill>
                <a:schemeClr val="tx2"/>
              </a:solidFill>
              <a:latin typeface="+mj-lt"/>
            </a:endParaRPr>
          </a:p>
        </p:txBody>
      </p:sp>
    </p:spTree>
    <p:extLst>
      <p:ext uri="{BB962C8B-B14F-4D97-AF65-F5344CB8AC3E}">
        <p14:creationId xmlns:p14="http://schemas.microsoft.com/office/powerpoint/2010/main" val="4175713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04800" y="2539935"/>
            <a:ext cx="8153400" cy="3077766"/>
          </a:xfrm>
          <a:prstGeom prst="rect">
            <a:avLst/>
          </a:prstGeom>
        </p:spPr>
        <p:txBody>
          <a:bodyPr wrap="square">
            <a:spAutoFit/>
          </a:bodyPr>
          <a:lstStyle/>
          <a:p>
            <a:pPr marL="285750" indent="-285750" algn="ctr">
              <a:buFont typeface="Arial" panose="020B0604020202020204" pitchFamily="34" charset="0"/>
              <a:buChar char="•"/>
            </a:pPr>
            <a:r>
              <a:rPr lang="en-US" sz="2800" b="1" dirty="0" smtClean="0">
                <a:solidFill>
                  <a:schemeClr val="accent4">
                    <a:lumMod val="50000"/>
                  </a:schemeClr>
                </a:solidFill>
              </a:rPr>
              <a:t>Increase access to Medicaid</a:t>
            </a:r>
            <a:endParaRPr lang="en-US" dirty="0" smtClean="0">
              <a:solidFill>
                <a:schemeClr val="accent4">
                  <a:lumMod val="50000"/>
                </a:schemeClr>
              </a:solidFill>
            </a:endParaRPr>
          </a:p>
          <a:p>
            <a:pPr marL="285750" indent="-285750" algn="ctr">
              <a:buFont typeface="Arial" panose="020B0604020202020204" pitchFamily="34" charset="0"/>
              <a:buChar char="•"/>
            </a:pPr>
            <a:endParaRPr lang="en-US" dirty="0" smtClean="0">
              <a:solidFill>
                <a:schemeClr val="accent4">
                  <a:lumMod val="50000"/>
                </a:schemeClr>
              </a:solidFill>
            </a:endParaRPr>
          </a:p>
          <a:p>
            <a:pPr marL="285750" indent="-285750" algn="ctr">
              <a:buFont typeface="Arial" panose="020B0604020202020204" pitchFamily="34" charset="0"/>
              <a:buChar char="•"/>
            </a:pPr>
            <a:r>
              <a:rPr lang="en-US" sz="2800" b="1" dirty="0" smtClean="0">
                <a:solidFill>
                  <a:schemeClr val="accent4">
                    <a:lumMod val="50000"/>
                  </a:schemeClr>
                </a:solidFill>
              </a:rPr>
              <a:t>Expand </a:t>
            </a:r>
            <a:r>
              <a:rPr lang="en-US" sz="2800" b="1" dirty="0">
                <a:solidFill>
                  <a:schemeClr val="accent4">
                    <a:lumMod val="50000"/>
                  </a:schemeClr>
                </a:solidFill>
              </a:rPr>
              <a:t>discharge </a:t>
            </a:r>
            <a:r>
              <a:rPr lang="en-US" sz="2800" b="1" dirty="0" smtClean="0">
                <a:solidFill>
                  <a:schemeClr val="accent4">
                    <a:lumMod val="50000"/>
                  </a:schemeClr>
                </a:solidFill>
              </a:rPr>
              <a:t>programing</a:t>
            </a:r>
          </a:p>
          <a:p>
            <a:pPr marL="285750" indent="-285750" algn="ctr">
              <a:buFont typeface="Arial" panose="020B0604020202020204" pitchFamily="34" charset="0"/>
              <a:buChar char="•"/>
            </a:pPr>
            <a:endParaRPr lang="en-US" dirty="0" smtClean="0">
              <a:solidFill>
                <a:schemeClr val="accent4">
                  <a:lumMod val="50000"/>
                </a:schemeClr>
              </a:solidFill>
            </a:endParaRPr>
          </a:p>
          <a:p>
            <a:pPr marL="285750" indent="-285750" algn="ctr">
              <a:buFont typeface="Arial" panose="020B0604020202020204" pitchFamily="34" charset="0"/>
              <a:buChar char="•"/>
            </a:pPr>
            <a:r>
              <a:rPr lang="en-US" sz="2800" b="1" dirty="0" smtClean="0">
                <a:solidFill>
                  <a:schemeClr val="accent4">
                    <a:lumMod val="50000"/>
                  </a:schemeClr>
                </a:solidFill>
              </a:rPr>
              <a:t>Connections to </a:t>
            </a:r>
            <a:r>
              <a:rPr lang="en-US" sz="2800" b="1" dirty="0">
                <a:solidFill>
                  <a:schemeClr val="accent4">
                    <a:lumMod val="50000"/>
                  </a:schemeClr>
                </a:solidFill>
              </a:rPr>
              <a:t>Health </a:t>
            </a:r>
            <a:r>
              <a:rPr lang="en-US" sz="2800" b="1" dirty="0" smtClean="0">
                <a:solidFill>
                  <a:schemeClr val="accent4">
                    <a:lumMod val="50000"/>
                  </a:schemeClr>
                </a:solidFill>
              </a:rPr>
              <a:t>Homes</a:t>
            </a:r>
            <a:endParaRPr lang="en-US" dirty="0" smtClean="0">
              <a:solidFill>
                <a:schemeClr val="accent4">
                  <a:lumMod val="50000"/>
                </a:schemeClr>
              </a:solidFill>
            </a:endParaRPr>
          </a:p>
          <a:p>
            <a:pPr marL="285750" indent="-285750" algn="ctr">
              <a:buFont typeface="Arial" panose="020B0604020202020204" pitchFamily="34" charset="0"/>
              <a:buChar char="•"/>
            </a:pPr>
            <a:endParaRPr lang="en-US" dirty="0" smtClean="0">
              <a:solidFill>
                <a:schemeClr val="accent4">
                  <a:lumMod val="50000"/>
                </a:schemeClr>
              </a:solidFill>
            </a:endParaRPr>
          </a:p>
          <a:p>
            <a:pPr marL="285750" indent="-285750" algn="ctr">
              <a:buFont typeface="Arial" panose="020B0604020202020204" pitchFamily="34" charset="0"/>
              <a:buChar char="•"/>
            </a:pPr>
            <a:r>
              <a:rPr lang="en-US" sz="2800" b="1" dirty="0" smtClean="0">
                <a:solidFill>
                  <a:schemeClr val="accent4">
                    <a:lumMod val="50000"/>
                  </a:schemeClr>
                </a:solidFill>
              </a:rPr>
              <a:t>Agency coordination around discharge planning</a:t>
            </a:r>
            <a:endParaRPr lang="en-US" dirty="0">
              <a:solidFill>
                <a:schemeClr val="accent4">
                  <a:lumMod val="50000"/>
                </a:schemeClr>
              </a:solidFill>
            </a:endParaRP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 y="838200"/>
            <a:ext cx="8851900" cy="1438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tle 2"/>
          <p:cNvSpPr>
            <a:spLocks noGrp="1"/>
          </p:cNvSpPr>
          <p:nvPr>
            <p:ph type="title"/>
          </p:nvPr>
        </p:nvSpPr>
        <p:spPr>
          <a:xfrm>
            <a:off x="281634" y="-304800"/>
            <a:ext cx="5791200" cy="1371600"/>
          </a:xfrm>
        </p:spPr>
        <p:txBody>
          <a:bodyPr>
            <a:normAutofit/>
          </a:bodyPr>
          <a:lstStyle/>
          <a:p>
            <a:r>
              <a:rPr lang="en-US" sz="4000" dirty="0" smtClean="0"/>
              <a:t>The action steps</a:t>
            </a:r>
            <a:endParaRPr lang="en-US" sz="4000" dirty="0"/>
          </a:p>
        </p:txBody>
      </p:sp>
      <p:pic>
        <p:nvPicPr>
          <p:cNvPr id="8" name="Picture 7"/>
          <p:cNvPicPr/>
          <p:nvPr/>
        </p:nvPicPr>
        <p:blipFill>
          <a:blip r:embed="rId4">
            <a:extLst>
              <a:ext uri="{28A0092B-C50C-407E-A947-70E740481C1C}">
                <a14:useLocalDpi xmlns:a14="http://schemas.microsoft.com/office/drawing/2010/main" val="0"/>
              </a:ext>
            </a:extLst>
          </a:blip>
          <a:stretch>
            <a:fillRect/>
          </a:stretch>
        </p:blipFill>
        <p:spPr>
          <a:xfrm>
            <a:off x="6553200" y="6229350"/>
            <a:ext cx="2390775" cy="628650"/>
          </a:xfrm>
          <a:prstGeom prst="rect">
            <a:avLst/>
          </a:prstGeom>
        </p:spPr>
      </p:pic>
    </p:spTree>
    <p:extLst>
      <p:ext uri="{BB962C8B-B14F-4D97-AF65-F5344CB8AC3E}">
        <p14:creationId xmlns:p14="http://schemas.microsoft.com/office/powerpoint/2010/main" val="19743169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1"/>
          </p:nvPr>
        </p:nvSpPr>
        <p:spPr>
          <a:xfrm>
            <a:off x="38100" y="2286000"/>
            <a:ext cx="4245725" cy="4068763"/>
          </a:xfrm>
        </p:spPr>
        <p:txBody>
          <a:bodyPr>
            <a:noAutofit/>
          </a:bodyPr>
          <a:lstStyle/>
          <a:p>
            <a:pPr marL="285750" indent="-285750">
              <a:buFont typeface="Arial" panose="020B0604020202020204" pitchFamily="34" charset="0"/>
              <a:buChar char="•"/>
            </a:pPr>
            <a:r>
              <a:rPr lang="en-US" sz="2400" b="1" dirty="0">
                <a:solidFill>
                  <a:schemeClr val="accent4">
                    <a:lumMod val="50000"/>
                  </a:schemeClr>
                </a:solidFill>
              </a:rPr>
              <a:t>S</a:t>
            </a:r>
            <a:r>
              <a:rPr lang="en-US" sz="2400" b="1" dirty="0" smtClean="0">
                <a:solidFill>
                  <a:schemeClr val="accent4">
                    <a:lumMod val="50000"/>
                  </a:schemeClr>
                </a:solidFill>
              </a:rPr>
              <a:t>upportive</a:t>
            </a:r>
            <a:r>
              <a:rPr lang="en-US" sz="2400" b="1" dirty="0">
                <a:solidFill>
                  <a:schemeClr val="accent4">
                    <a:lumMod val="50000"/>
                  </a:schemeClr>
                </a:solidFill>
              </a:rPr>
              <a:t>, permanent </a:t>
            </a:r>
            <a:r>
              <a:rPr lang="en-US" sz="2400" b="1" dirty="0" smtClean="0">
                <a:solidFill>
                  <a:schemeClr val="accent4">
                    <a:lumMod val="50000"/>
                  </a:schemeClr>
                </a:solidFill>
              </a:rPr>
              <a:t>housing </a:t>
            </a:r>
            <a:endParaRPr lang="en-US" sz="1600" b="1" dirty="0" smtClean="0">
              <a:solidFill>
                <a:schemeClr val="accent4">
                  <a:lumMod val="50000"/>
                </a:schemeClr>
              </a:solidFill>
            </a:endParaRPr>
          </a:p>
          <a:p>
            <a:pPr marL="285750" indent="-285750">
              <a:buFont typeface="Arial" panose="020B0604020202020204" pitchFamily="34" charset="0"/>
              <a:buChar char="•"/>
            </a:pPr>
            <a:r>
              <a:rPr lang="en-US" sz="2400" b="1" dirty="0" smtClean="0">
                <a:solidFill>
                  <a:schemeClr val="accent4">
                    <a:lumMod val="50000"/>
                  </a:schemeClr>
                </a:solidFill>
              </a:rPr>
              <a:t>Behavioral </a:t>
            </a:r>
            <a:r>
              <a:rPr lang="en-US" sz="2400" b="1" dirty="0">
                <a:solidFill>
                  <a:schemeClr val="accent4">
                    <a:lumMod val="50000"/>
                  </a:schemeClr>
                </a:solidFill>
              </a:rPr>
              <a:t>health services team at </a:t>
            </a:r>
            <a:r>
              <a:rPr lang="en-US" sz="2400" b="1" dirty="0" smtClean="0">
                <a:solidFill>
                  <a:schemeClr val="accent4">
                    <a:lumMod val="50000"/>
                  </a:schemeClr>
                </a:solidFill>
              </a:rPr>
              <a:t>Probation</a:t>
            </a:r>
            <a:endParaRPr lang="en-US" sz="1600" b="0" dirty="0" smtClean="0">
              <a:solidFill>
                <a:schemeClr val="accent4">
                  <a:lumMod val="50000"/>
                </a:schemeClr>
              </a:solidFill>
            </a:endParaRPr>
          </a:p>
          <a:p>
            <a:pPr marL="285750" indent="-285750">
              <a:buFont typeface="Arial" panose="020B0604020202020204" pitchFamily="34" charset="0"/>
              <a:buChar char="•"/>
            </a:pPr>
            <a:r>
              <a:rPr lang="en-US" sz="2400" b="1" dirty="0" smtClean="0">
                <a:solidFill>
                  <a:schemeClr val="accent4">
                    <a:lumMod val="50000"/>
                  </a:schemeClr>
                </a:solidFill>
              </a:rPr>
              <a:t>Housing planning team</a:t>
            </a:r>
            <a:endParaRPr lang="en-US" sz="1600" b="0" dirty="0" smtClean="0">
              <a:solidFill>
                <a:schemeClr val="accent4">
                  <a:lumMod val="50000"/>
                </a:schemeClr>
              </a:solidFill>
            </a:endParaRPr>
          </a:p>
          <a:p>
            <a:pPr marL="285750" indent="-285750">
              <a:buFont typeface="Arial" panose="020B0604020202020204" pitchFamily="34" charset="0"/>
              <a:buChar char="•"/>
            </a:pPr>
            <a:r>
              <a:rPr lang="en-US" sz="2400" b="1" dirty="0" smtClean="0">
                <a:solidFill>
                  <a:schemeClr val="accent4">
                    <a:lumMod val="50000"/>
                  </a:schemeClr>
                </a:solidFill>
              </a:rPr>
              <a:t>Employment </a:t>
            </a:r>
            <a:r>
              <a:rPr lang="en-US" sz="2400" b="1" dirty="0">
                <a:solidFill>
                  <a:schemeClr val="accent4">
                    <a:lumMod val="50000"/>
                  </a:schemeClr>
                </a:solidFill>
              </a:rPr>
              <a:t>and paths to </a:t>
            </a:r>
            <a:r>
              <a:rPr lang="en-US" sz="2400" b="1" dirty="0" smtClean="0">
                <a:solidFill>
                  <a:schemeClr val="accent4">
                    <a:lumMod val="50000"/>
                  </a:schemeClr>
                </a:solidFill>
              </a:rPr>
              <a:t>self-sufficiency</a:t>
            </a:r>
            <a:endParaRPr lang="en-US" sz="1600" b="0" dirty="0">
              <a:solidFill>
                <a:schemeClr val="accent4">
                  <a:lumMod val="50000"/>
                </a:schemeClr>
              </a:solidFill>
            </a:endParaRPr>
          </a:p>
        </p:txBody>
      </p:sp>
      <p:pic>
        <p:nvPicPr>
          <p:cNvPr id="1028" name="Picture 4" descr="FUSE_ShelterandJail_Graph"/>
          <p:cNvPicPr>
            <a:picLocks noChangeAspect="1" noChangeArrowheads="1"/>
          </p:cNvPicPr>
          <p:nvPr/>
        </p:nvPicPr>
        <p:blipFill>
          <a:blip r:embed="rId3">
            <a:extLst>
              <a:ext uri="{BEBA8EAE-BF5A-486C-A8C5-ECC9F3942E4B}">
                <a14:imgProps xmlns:a14="http://schemas.microsoft.com/office/drawing/2010/main">
                  <a14:imgLayer r:embed="rId4">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4114800" y="2362200"/>
            <a:ext cx="4608600" cy="3867150"/>
          </a:xfrm>
          <a:prstGeom prst="rect">
            <a:avLst/>
          </a:prstGeom>
          <a:noFill/>
          <a:extLst>
            <a:ext uri="{909E8E84-426E-40DD-AFC4-6F175D3DCCD1}">
              <a14:hiddenFill xmlns:a14="http://schemas.microsoft.com/office/drawing/2010/main">
                <a:solidFill>
                  <a:srgbClr val="FFFFFF"/>
                </a:solidFill>
              </a14:hiddenFill>
            </a:ext>
          </a:extLst>
        </p:spPr>
      </p:pic>
      <p:sp>
        <p:nvSpPr>
          <p:cNvPr id="5" name="Content Placeholder 4"/>
          <p:cNvSpPr>
            <a:spLocks noGrp="1"/>
          </p:cNvSpPr>
          <p:nvPr>
            <p:ph sz="half" idx="2"/>
          </p:nvPr>
        </p:nvSpPr>
        <p:spPr>
          <a:xfrm>
            <a:off x="3508466" y="6315075"/>
            <a:ext cx="3055620" cy="457200"/>
          </a:xfrm>
        </p:spPr>
        <p:txBody>
          <a:bodyPr>
            <a:normAutofit/>
          </a:bodyPr>
          <a:lstStyle/>
          <a:p>
            <a:r>
              <a:rPr lang="en-US" sz="1200" b="0" i="1" dirty="0"/>
              <a:t>Source: </a:t>
            </a:r>
            <a:r>
              <a:rPr lang="en-US" sz="1200" b="0" i="1" dirty="0" smtClean="0"/>
              <a:t>CSH- The NYC Fuse program</a:t>
            </a:r>
            <a:endParaRPr lang="en-US" sz="1200" b="0" i="1" dirty="0"/>
          </a:p>
        </p:txBody>
      </p:sp>
      <p:sp>
        <p:nvSpPr>
          <p:cNvPr id="8" name="Rectangle 7"/>
          <p:cNvSpPr/>
          <p:nvPr/>
        </p:nvSpPr>
        <p:spPr>
          <a:xfrm>
            <a:off x="9082000" y="7010400"/>
            <a:ext cx="4876800" cy="861774"/>
          </a:xfrm>
          <a:prstGeom prst="rect">
            <a:avLst/>
          </a:prstGeom>
        </p:spPr>
        <p:txBody>
          <a:bodyPr wrap="square">
            <a:spAutoFit/>
          </a:bodyPr>
          <a:lstStyle/>
          <a:p>
            <a:pPr lvl="0"/>
            <a:r>
              <a:rPr lang="en-US" sz="1200" i="1" dirty="0">
                <a:solidFill>
                  <a:prstClr val="black"/>
                </a:solidFill>
              </a:rPr>
              <a:t>FUSE, a Corporation of Supportive Housing (CSH) initiative, helps identify and engage high users of public systems and place them into supportive housing. Their evaluation indicates that supportive housing can reduce homelessness, incarceration and costs of public </a:t>
            </a:r>
            <a:r>
              <a:rPr lang="en-US" sz="1200" i="1" dirty="0" smtClean="0">
                <a:solidFill>
                  <a:prstClr val="black"/>
                </a:solidFill>
              </a:rPr>
              <a:t>stems</a:t>
            </a:r>
            <a:r>
              <a:rPr lang="en-US" sz="1400" dirty="0">
                <a:solidFill>
                  <a:prstClr val="black"/>
                </a:solidFill>
              </a:rPr>
              <a:t>.</a:t>
            </a:r>
          </a:p>
        </p:txBody>
      </p:sp>
      <p:pic>
        <p:nvPicPr>
          <p:cNvPr id="14"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648" y="914464"/>
            <a:ext cx="8567650" cy="14328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152400" y="-459764"/>
            <a:ext cx="5791200" cy="1371600"/>
          </a:xfrm>
        </p:spPr>
        <p:txBody>
          <a:bodyPr>
            <a:normAutofit/>
          </a:bodyPr>
          <a:lstStyle/>
          <a:p>
            <a:r>
              <a:rPr lang="en-US" sz="4000" dirty="0" smtClean="0"/>
              <a:t>The Action steps</a:t>
            </a:r>
            <a:endParaRPr lang="en-US" sz="4000" dirty="0"/>
          </a:p>
        </p:txBody>
      </p:sp>
      <p:pic>
        <p:nvPicPr>
          <p:cNvPr id="9" name="Picture 8"/>
          <p:cNvPicPr/>
          <p:nvPr/>
        </p:nvPicPr>
        <p:blipFill>
          <a:blip r:embed="rId6">
            <a:extLst>
              <a:ext uri="{28A0092B-C50C-407E-A947-70E740481C1C}">
                <a14:useLocalDpi xmlns:a14="http://schemas.microsoft.com/office/drawing/2010/main" val="0"/>
              </a:ext>
            </a:extLst>
          </a:blip>
          <a:stretch>
            <a:fillRect/>
          </a:stretch>
        </p:blipFill>
        <p:spPr>
          <a:xfrm>
            <a:off x="6553200" y="6229350"/>
            <a:ext cx="2390775" cy="628650"/>
          </a:xfrm>
          <a:prstGeom prst="rect">
            <a:avLst/>
          </a:prstGeom>
        </p:spPr>
      </p:pic>
    </p:spTree>
    <p:extLst>
      <p:ext uri="{BB962C8B-B14F-4D97-AF65-F5344CB8AC3E}">
        <p14:creationId xmlns:p14="http://schemas.microsoft.com/office/powerpoint/2010/main" val="22803122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style>
          <a:lnRef idx="3">
            <a:schemeClr val="lt1"/>
          </a:lnRef>
          <a:fillRef idx="1">
            <a:schemeClr val="accent1"/>
          </a:fillRef>
          <a:effectRef idx="1">
            <a:schemeClr val="accent1"/>
          </a:effectRef>
          <a:fontRef idx="minor">
            <a:schemeClr val="lt1"/>
          </a:fontRef>
        </p:style>
        <p:txBody>
          <a:bodyPr>
            <a:normAutofit/>
          </a:bodyPr>
          <a:lstStyle/>
          <a:p>
            <a:r>
              <a:rPr lang="en-US" sz="4000" dirty="0" smtClean="0">
                <a:solidFill>
                  <a:schemeClr val="tx2">
                    <a:lumMod val="75000"/>
                  </a:schemeClr>
                </a:solidFill>
                <a:latin typeface="+mj-lt"/>
              </a:rPr>
              <a:t>THE TASK FORCE AND Medicaid</a:t>
            </a:r>
            <a:endParaRPr lang="en-US" sz="4000" dirty="0">
              <a:solidFill>
                <a:schemeClr val="tx2">
                  <a:lumMod val="75000"/>
                </a:schemeClr>
              </a:solidFill>
              <a:latin typeface="+mj-lt"/>
            </a:endParaRPr>
          </a:p>
        </p:txBody>
      </p:sp>
      <p:pic>
        <p:nvPicPr>
          <p:cNvPr id="1026" name="Picture 2" descr="C:\Users\pmarsik\Downloads\moving the bridge.jp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524000" y="1881981"/>
            <a:ext cx="5486400" cy="411480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p:cNvPicPr/>
          <p:nvPr/>
        </p:nvPicPr>
        <p:blipFill>
          <a:blip r:embed="rId4">
            <a:extLst>
              <a:ext uri="{28A0092B-C50C-407E-A947-70E740481C1C}">
                <a14:useLocalDpi xmlns:a14="http://schemas.microsoft.com/office/drawing/2010/main" val="0"/>
              </a:ext>
            </a:extLst>
          </a:blip>
          <a:stretch>
            <a:fillRect/>
          </a:stretch>
        </p:blipFill>
        <p:spPr>
          <a:xfrm>
            <a:off x="6553200" y="6229350"/>
            <a:ext cx="2390775" cy="628650"/>
          </a:xfrm>
          <a:prstGeom prst="rect">
            <a:avLst/>
          </a:prstGeom>
        </p:spPr>
      </p:pic>
    </p:spTree>
    <p:extLst>
      <p:ext uri="{BB962C8B-B14F-4D97-AF65-F5344CB8AC3E}">
        <p14:creationId xmlns:p14="http://schemas.microsoft.com/office/powerpoint/2010/main" val="48385715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12280</TotalTime>
  <Words>298</Words>
  <Application>Microsoft Office PowerPoint</Application>
  <PresentationFormat>On-screen Show (4:3)</PresentationFormat>
  <Paragraphs>62</Paragraphs>
  <Slides>10</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Arial Black</vt:lpstr>
      <vt:lpstr>Calibri</vt:lpstr>
      <vt:lpstr>Essential</vt:lpstr>
      <vt:lpstr>The mayor’s TASKFORCE ON BEHAVIORAL HEALTH and THE CRIMINAL JUSTICE system  </vt:lpstr>
      <vt:lpstr>Average Daily Population (FY 2011-2015)</vt:lpstr>
      <vt:lpstr>PowerPoint Presentation</vt:lpstr>
      <vt:lpstr>The Action Steps</vt:lpstr>
      <vt:lpstr>The action steps</vt:lpstr>
      <vt:lpstr>The Action Steps</vt:lpstr>
      <vt:lpstr>The action steps</vt:lpstr>
      <vt:lpstr>The Action steps</vt:lpstr>
      <vt:lpstr>THE TASK FORCE AND Medicaid</vt:lpstr>
      <vt:lpstr>THE impact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mayor’s action plan for neighborhood safety</dc:title>
  <dc:creator>Solon, Sarah</dc:creator>
  <cp:lastModifiedBy>Amy Ostrau</cp:lastModifiedBy>
  <cp:revision>94</cp:revision>
  <cp:lastPrinted>2016-03-28T13:57:32Z</cp:lastPrinted>
  <dcterms:created xsi:type="dcterms:W3CDTF">2016-01-24T20:21:03Z</dcterms:created>
  <dcterms:modified xsi:type="dcterms:W3CDTF">2016-03-28T13:58:31Z</dcterms:modified>
</cp:coreProperties>
</file>