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7.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notesMasterIdLst>
    <p:notesMasterId r:id="rId29"/>
  </p:notesMasterIdLst>
  <p:handoutMasterIdLst>
    <p:handoutMasterId r:id="rId30"/>
  </p:handoutMasterIdLst>
  <p:sldIdLst>
    <p:sldId id="348" r:id="rId3"/>
    <p:sldId id="281" r:id="rId4"/>
    <p:sldId id="332" r:id="rId5"/>
    <p:sldId id="333" r:id="rId6"/>
    <p:sldId id="334" r:id="rId7"/>
    <p:sldId id="285" r:id="rId8"/>
    <p:sldId id="292" r:id="rId9"/>
    <p:sldId id="291" r:id="rId10"/>
    <p:sldId id="293" r:id="rId11"/>
    <p:sldId id="330" r:id="rId12"/>
    <p:sldId id="331" r:id="rId13"/>
    <p:sldId id="262" r:id="rId14"/>
    <p:sldId id="267" r:id="rId15"/>
    <p:sldId id="316" r:id="rId16"/>
    <p:sldId id="264" r:id="rId17"/>
    <p:sldId id="353" r:id="rId18"/>
    <p:sldId id="354" r:id="rId19"/>
    <p:sldId id="321" r:id="rId20"/>
    <p:sldId id="322" r:id="rId21"/>
    <p:sldId id="308" r:id="rId22"/>
    <p:sldId id="351" r:id="rId23"/>
    <p:sldId id="344" r:id="rId24"/>
    <p:sldId id="336" r:id="rId25"/>
    <p:sldId id="355" r:id="rId26"/>
    <p:sldId id="350" r:id="rId27"/>
    <p:sldId id="34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AFDC7E"/>
    <a:srgbClr val="3044B5"/>
    <a:srgbClr val="D62828"/>
    <a:srgbClr val="FFFFFF"/>
    <a:srgbClr val="000000"/>
    <a:srgbClr val="9999FF"/>
    <a:srgbClr val="008000"/>
    <a:srgbClr val="F137A1"/>
    <a:srgbClr val="ED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378" autoAdjust="0"/>
    <p:restoredTop sz="87516" autoAdjust="0"/>
  </p:normalViewPr>
  <p:slideViewPr>
    <p:cSldViewPr>
      <p:cViewPr>
        <p:scale>
          <a:sx n="83" d="100"/>
          <a:sy n="83" d="100"/>
        </p:scale>
        <p:origin x="-125" y="86"/>
      </p:cViewPr>
      <p:guideLst>
        <p:guide orient="horz" pos="2160"/>
        <p:guide pos="2880"/>
      </p:guideLst>
    </p:cSldViewPr>
  </p:slideViewPr>
  <p:notesTextViewPr>
    <p:cViewPr>
      <p:scale>
        <a:sx n="1" d="1"/>
        <a:sy n="1" d="1"/>
      </p:scale>
      <p:origin x="0" y="0"/>
    </p:cViewPr>
  </p:notesTextViewPr>
  <p:sorterViewPr>
    <p:cViewPr>
      <p:scale>
        <a:sx n="76" d="100"/>
        <a:sy n="76" d="100"/>
      </p:scale>
      <p:origin x="0" y="0"/>
    </p:cViewPr>
  </p:sorterViewPr>
  <p:notesViewPr>
    <p:cSldViewPr>
      <p:cViewPr varScale="1">
        <p:scale>
          <a:sx n="63" d="100"/>
          <a:sy n="63" d="100"/>
        </p:scale>
        <p:origin x="-2587"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Chart%202%20in%20Microsoft%20PowerPoint"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850326587545602E-2"/>
          <c:y val="4.1039960062629062E-2"/>
          <c:w val="0.71910198158764893"/>
          <c:h val="0.87611849748289661"/>
        </c:manualLayout>
      </c:layout>
      <c:barChart>
        <c:barDir val="col"/>
        <c:grouping val="percentStacked"/>
        <c:varyColors val="0"/>
        <c:ser>
          <c:idx val="0"/>
          <c:order val="0"/>
          <c:tx>
            <c:strRef>
              <c:f>'Q:\NYC Schools Justice Initiative\Report\[RRI.xlsx]Sheet2'!$A$17</c:f>
              <c:strCache>
                <c:ptCount val="1"/>
                <c:pt idx="0">
                  <c:v>White</c:v>
                </c:pt>
              </c:strCache>
            </c:strRef>
          </c:tx>
          <c:spPr>
            <a:solidFill>
              <a:schemeClr val="accent1">
                <a:lumMod val="40000"/>
                <a:lumOff val="60000"/>
              </a:schemeClr>
            </a:solidFill>
            <a:ln>
              <a:solidFill>
                <a:srgbClr val="B4B392">
                  <a:lumMod val="50000"/>
                </a:srgbClr>
              </a:solidFill>
            </a:ln>
          </c:spPr>
          <c:invertIfNegative val="0"/>
          <c:dLbls>
            <c:dLbl>
              <c:idx val="0"/>
              <c:numFmt formatCode="0.0%" sourceLinked="0"/>
              <c:spPr>
                <a:ln>
                  <a:solidFill>
                    <a:schemeClr val="accent1">
                      <a:lumMod val="40000"/>
                      <a:lumOff val="60000"/>
                    </a:schemeClr>
                  </a:solidFill>
                </a:ln>
              </c:spPr>
              <c:txPr>
                <a:bodyPr/>
                <a:lstStyle/>
                <a:p>
                  <a:pPr>
                    <a:defRPr sz="1400">
                      <a:latin typeface="Times New Roman" pitchFamily="18" charset="0"/>
                      <a:cs typeface="Times New Roman" pitchFamily="18" charset="0"/>
                    </a:defRPr>
                  </a:pPr>
                  <a:endParaRPr lang="en-US"/>
                </a:p>
              </c:txPr>
              <c:showLegendKey val="0"/>
              <c:showVal val="1"/>
              <c:showCatName val="0"/>
              <c:showSerName val="0"/>
              <c:showPercent val="0"/>
              <c:showBubbleSize val="0"/>
            </c:dLbl>
            <c:numFmt formatCode="0.0%" sourceLinked="0"/>
            <c:txPr>
              <a:bodyPr/>
              <a:lstStyle/>
              <a:p>
                <a:pPr>
                  <a:defRPr sz="14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'Q:\NYC Schools Justice Initiative\Report\[RRI.xlsx]Sheet2'!$B$16:$D$16</c:f>
              <c:strCache>
                <c:ptCount val="3"/>
                <c:pt idx="0">
                  <c:v>Enrollment</c:v>
                </c:pt>
                <c:pt idx="1">
                  <c:v>Suspensions</c:v>
                </c:pt>
                <c:pt idx="2">
                  <c:v>Arrests</c:v>
                </c:pt>
              </c:strCache>
            </c:strRef>
          </c:cat>
          <c:val>
            <c:numRef>
              <c:f>'Q:\NYC Schools Justice Initiative\Report\[RRI.xlsx]Sheet2'!$B$17:$D$17</c:f>
              <c:numCache>
                <c:formatCode>General</c:formatCode>
                <c:ptCount val="3"/>
                <c:pt idx="0">
                  <c:v>0.15139465949452535</c:v>
                </c:pt>
                <c:pt idx="1">
                  <c:v>7.1999999999999995E-2</c:v>
                </c:pt>
                <c:pt idx="2">
                  <c:v>2.3809523809523808E-2</c:v>
                </c:pt>
              </c:numCache>
            </c:numRef>
          </c:val>
        </c:ser>
        <c:ser>
          <c:idx val="1"/>
          <c:order val="1"/>
          <c:tx>
            <c:strRef>
              <c:f>'Q:\NYC Schools Justice Initiative\Report\[RRI.xlsx]Sheet2'!$A$18</c:f>
              <c:strCache>
                <c:ptCount val="1"/>
                <c:pt idx="0">
                  <c:v>Black</c:v>
                </c:pt>
              </c:strCache>
            </c:strRef>
          </c:tx>
          <c:spPr>
            <a:solidFill>
              <a:srgbClr val="DC5924">
                <a:lumMod val="60000"/>
                <a:lumOff val="40000"/>
              </a:srgbClr>
            </a:solidFill>
            <a:ln>
              <a:solidFill>
                <a:srgbClr val="B4B392">
                  <a:lumMod val="50000"/>
                </a:srgbClr>
              </a:solidFill>
            </a:ln>
          </c:spPr>
          <c:invertIfNegative val="0"/>
          <c:dLbls>
            <c:numFmt formatCode="0.0%" sourceLinked="0"/>
            <c:txPr>
              <a:bodyPr/>
              <a:lstStyle/>
              <a:p>
                <a:pPr>
                  <a:defRPr sz="14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'Q:\NYC Schools Justice Initiative\Report\[RRI.xlsx]Sheet2'!$B$16:$D$16</c:f>
              <c:strCache>
                <c:ptCount val="3"/>
                <c:pt idx="0">
                  <c:v>Enrollment</c:v>
                </c:pt>
                <c:pt idx="1">
                  <c:v>Suspensions</c:v>
                </c:pt>
                <c:pt idx="2">
                  <c:v>Arrests</c:v>
                </c:pt>
              </c:strCache>
            </c:strRef>
          </c:cat>
          <c:val>
            <c:numRef>
              <c:f>'Q:\NYC Schools Justice Initiative\Report\[RRI.xlsx]Sheet2'!$B$18:$D$18</c:f>
              <c:numCache>
                <c:formatCode>General</c:formatCode>
                <c:ptCount val="3"/>
                <c:pt idx="0">
                  <c:v>0.28095506497272521</c:v>
                </c:pt>
                <c:pt idx="1">
                  <c:v>0.52800000000000002</c:v>
                </c:pt>
                <c:pt idx="2">
                  <c:v>0.62471655328798181</c:v>
                </c:pt>
              </c:numCache>
            </c:numRef>
          </c:val>
        </c:ser>
        <c:ser>
          <c:idx val="2"/>
          <c:order val="2"/>
          <c:tx>
            <c:strRef>
              <c:f>'Q:\NYC Schools Justice Initiative\Report\[RRI.xlsx]Sheet2'!$A$19</c:f>
              <c:strCache>
                <c:ptCount val="1"/>
                <c:pt idx="0">
                  <c:v>Hispanic</c:v>
                </c:pt>
              </c:strCache>
            </c:strRef>
          </c:tx>
          <c:spPr>
            <a:solidFill>
              <a:schemeClr val="accent3">
                <a:lumMod val="40000"/>
                <a:lumOff val="60000"/>
              </a:schemeClr>
            </a:solidFill>
            <a:ln>
              <a:solidFill>
                <a:srgbClr val="B4B392">
                  <a:lumMod val="50000"/>
                </a:srgbClr>
              </a:solidFill>
            </a:ln>
          </c:spPr>
          <c:invertIfNegative val="0"/>
          <c:dLbls>
            <c:numFmt formatCode="0.0%" sourceLinked="0"/>
            <c:txPr>
              <a:bodyPr/>
              <a:lstStyle/>
              <a:p>
                <a:pPr>
                  <a:defRPr sz="14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'Q:\NYC Schools Justice Initiative\Report\[RRI.xlsx]Sheet2'!$B$16:$D$16</c:f>
              <c:strCache>
                <c:ptCount val="3"/>
                <c:pt idx="0">
                  <c:v>Enrollment</c:v>
                </c:pt>
                <c:pt idx="1">
                  <c:v>Suspensions</c:v>
                </c:pt>
                <c:pt idx="2">
                  <c:v>Arrests</c:v>
                </c:pt>
              </c:strCache>
            </c:strRef>
          </c:cat>
          <c:val>
            <c:numRef>
              <c:f>'Q:\NYC Schools Justice Initiative\Report\[RRI.xlsx]Sheet2'!$B$19:$D$19</c:f>
              <c:numCache>
                <c:formatCode>General</c:formatCode>
                <c:ptCount val="3"/>
                <c:pt idx="0">
                  <c:v>0.40424336757768353</c:v>
                </c:pt>
                <c:pt idx="1">
                  <c:v>0.36</c:v>
                </c:pt>
                <c:pt idx="2">
                  <c:v>0.31972789115646261</c:v>
                </c:pt>
              </c:numCache>
            </c:numRef>
          </c:val>
        </c:ser>
        <c:ser>
          <c:idx val="3"/>
          <c:order val="3"/>
          <c:tx>
            <c:strRef>
              <c:f>'Q:\NYC Schools Justice Initiative\Report\[RRI.xlsx]Sheet2'!$A$20</c:f>
              <c:strCache>
                <c:ptCount val="1"/>
                <c:pt idx="0">
                  <c:v>Other</c:v>
                </c:pt>
              </c:strCache>
            </c:strRef>
          </c:tx>
          <c:spPr>
            <a:solidFill>
              <a:srgbClr val="CC99FF"/>
            </a:solidFill>
            <a:ln>
              <a:solidFill>
                <a:srgbClr val="B4B392">
                  <a:lumMod val="50000"/>
                </a:srgbClr>
              </a:solidFill>
            </a:ln>
          </c:spPr>
          <c:invertIfNegative val="0"/>
          <c:dLbls>
            <c:numFmt formatCode="0.0%" sourceLinked="0"/>
            <c:txPr>
              <a:bodyPr/>
              <a:lstStyle/>
              <a:p>
                <a:pPr>
                  <a:defRPr sz="14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'Q:\NYC Schools Justice Initiative\Report\[RRI.xlsx]Sheet2'!$B$16:$D$16</c:f>
              <c:strCache>
                <c:ptCount val="3"/>
                <c:pt idx="0">
                  <c:v>Enrollment</c:v>
                </c:pt>
                <c:pt idx="1">
                  <c:v>Suspensions</c:v>
                </c:pt>
                <c:pt idx="2">
                  <c:v>Arrests</c:v>
                </c:pt>
              </c:strCache>
            </c:strRef>
          </c:cat>
          <c:val>
            <c:numRef>
              <c:f>'Q:\NYC Schools Justice Initiative\Report\[RRI.xlsx]Sheet2'!$B$20:$D$20</c:f>
              <c:numCache>
                <c:formatCode>General</c:formatCode>
                <c:ptCount val="3"/>
                <c:pt idx="0">
                  <c:v>0.16340690795506593</c:v>
                </c:pt>
                <c:pt idx="1">
                  <c:v>0.04</c:v>
                </c:pt>
                <c:pt idx="2">
                  <c:v>3.1746031746031744E-2</c:v>
                </c:pt>
              </c:numCache>
            </c:numRef>
          </c:val>
        </c:ser>
        <c:dLbls>
          <c:showLegendKey val="0"/>
          <c:showVal val="1"/>
          <c:showCatName val="0"/>
          <c:showSerName val="0"/>
          <c:showPercent val="0"/>
          <c:showBubbleSize val="0"/>
        </c:dLbls>
        <c:gapWidth val="150"/>
        <c:overlap val="100"/>
        <c:axId val="110493056"/>
        <c:axId val="110167168"/>
      </c:barChart>
      <c:catAx>
        <c:axId val="110493056"/>
        <c:scaling>
          <c:orientation val="minMax"/>
        </c:scaling>
        <c:delete val="0"/>
        <c:axPos val="b"/>
        <c:majorTickMark val="out"/>
        <c:minorTickMark val="none"/>
        <c:tickLblPos val="nextTo"/>
        <c:txPr>
          <a:bodyPr/>
          <a:lstStyle/>
          <a:p>
            <a:pPr>
              <a:defRPr sz="1400">
                <a:latin typeface="Times New Roman" pitchFamily="18" charset="0"/>
                <a:cs typeface="Times New Roman" pitchFamily="18" charset="0"/>
              </a:defRPr>
            </a:pPr>
            <a:endParaRPr lang="en-US"/>
          </a:p>
        </c:txPr>
        <c:crossAx val="110167168"/>
        <c:crosses val="autoZero"/>
        <c:auto val="1"/>
        <c:lblAlgn val="ctr"/>
        <c:lblOffset val="100"/>
        <c:noMultiLvlLbl val="0"/>
      </c:catAx>
      <c:valAx>
        <c:axId val="110167168"/>
        <c:scaling>
          <c:orientation val="minMax"/>
        </c:scaling>
        <c:delete val="0"/>
        <c:axPos val="l"/>
        <c:majorGridlines/>
        <c:numFmt formatCode="0%" sourceLinked="1"/>
        <c:majorTickMark val="out"/>
        <c:minorTickMark val="none"/>
        <c:tickLblPos val="nextTo"/>
        <c:txPr>
          <a:bodyPr/>
          <a:lstStyle/>
          <a:p>
            <a:pPr>
              <a:defRPr sz="1000">
                <a:latin typeface="Times New Roman" pitchFamily="18" charset="0"/>
                <a:cs typeface="Times New Roman" pitchFamily="18" charset="0"/>
              </a:defRPr>
            </a:pPr>
            <a:endParaRPr lang="en-US"/>
          </a:p>
        </c:txPr>
        <c:crossAx val="110493056"/>
        <c:crosses val="autoZero"/>
        <c:crossBetween val="between"/>
      </c:valAx>
      <c:spPr>
        <a:solidFill>
          <a:srgbClr val="FFFFFF"/>
        </a:solidFill>
      </c:spPr>
    </c:plotArea>
    <c:legend>
      <c:legendPos val="r"/>
      <c:layout>
        <c:manualLayout>
          <c:xMode val="edge"/>
          <c:yMode val="edge"/>
          <c:x val="0.84098709536307958"/>
          <c:y val="7.9452676484603711E-3"/>
          <c:w val="0.13630397031186811"/>
          <c:h val="0.93245070230774463"/>
        </c:manualLayout>
      </c:layout>
      <c:overlay val="0"/>
      <c:txPr>
        <a:bodyPr/>
        <a:lstStyle/>
        <a:p>
          <a:pPr>
            <a:defRPr sz="1600">
              <a:latin typeface="Times New Roman" pitchFamily="18" charset="0"/>
              <a:cs typeface="Times New Roman" pitchFamily="18" charset="0"/>
            </a:defRPr>
          </a:pPr>
          <a:endParaRPr lang="en-US"/>
        </a:p>
      </c:txPr>
    </c:legend>
    <c:plotVisOnly val="1"/>
    <c:dispBlanksAs val="gap"/>
    <c:showDLblsOverMax val="0"/>
  </c:chart>
  <c:spPr>
    <a:solidFill>
      <a:srgbClr val="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IEP!$A$2</c:f>
              <c:strCache>
                <c:ptCount val="1"/>
                <c:pt idx="0">
                  <c:v>Students with IEPs</c:v>
                </c:pt>
              </c:strCache>
            </c:strRef>
          </c:tx>
          <c:spPr>
            <a:solidFill>
              <a:srgbClr val="33CC33"/>
            </a:solidFill>
            <a:ln>
              <a:solidFill>
                <a:schemeClr val="accent6">
                  <a:lumMod val="50000"/>
                </a:schemeClr>
              </a:solidFill>
            </a:ln>
          </c:spPr>
          <c:invertIfNegative val="0"/>
          <c:dLbls>
            <c:txPr>
              <a:bodyPr/>
              <a:lstStyle/>
              <a:p>
                <a:pPr>
                  <a:defRPr sz="1400"/>
                </a:pPr>
                <a:endParaRPr lang="en-US"/>
              </a:p>
            </c:txPr>
            <c:dLblPos val="ctr"/>
            <c:showLegendKey val="0"/>
            <c:showVal val="1"/>
            <c:showCatName val="0"/>
            <c:showSerName val="0"/>
            <c:showPercent val="0"/>
            <c:showBubbleSize val="0"/>
            <c:showLeaderLines val="0"/>
          </c:dLbls>
          <c:cat>
            <c:strRef>
              <c:f>IEP!$B$1:$C$1</c:f>
              <c:strCache>
                <c:ptCount val="2"/>
                <c:pt idx="0">
                  <c:v>Enrollment</c:v>
                </c:pt>
                <c:pt idx="1">
                  <c:v>Suspensions</c:v>
                </c:pt>
              </c:strCache>
            </c:strRef>
          </c:cat>
          <c:val>
            <c:numRef>
              <c:f>IEP!$B$2:$C$2</c:f>
              <c:numCache>
                <c:formatCode>0%</c:formatCode>
                <c:ptCount val="2"/>
                <c:pt idx="0">
                  <c:v>0.12</c:v>
                </c:pt>
                <c:pt idx="1">
                  <c:v>0.32</c:v>
                </c:pt>
              </c:numCache>
            </c:numRef>
          </c:val>
        </c:ser>
        <c:ser>
          <c:idx val="1"/>
          <c:order val="1"/>
          <c:tx>
            <c:strRef>
              <c:f>IEP!$A$3</c:f>
              <c:strCache>
                <c:ptCount val="1"/>
                <c:pt idx="0">
                  <c:v>Students without IEPs</c:v>
                </c:pt>
              </c:strCache>
            </c:strRef>
          </c:tx>
          <c:spPr>
            <a:solidFill>
              <a:schemeClr val="accent4">
                <a:lumMod val="40000"/>
                <a:lumOff val="60000"/>
              </a:schemeClr>
            </a:solidFill>
            <a:ln>
              <a:solidFill>
                <a:schemeClr val="accent6">
                  <a:lumMod val="50000"/>
                </a:schemeClr>
              </a:solidFill>
            </a:ln>
          </c:spPr>
          <c:invertIfNegative val="0"/>
          <c:dLbls>
            <c:txPr>
              <a:bodyPr/>
              <a:lstStyle/>
              <a:p>
                <a:pPr>
                  <a:defRPr sz="1400"/>
                </a:pPr>
                <a:endParaRPr lang="en-US"/>
              </a:p>
            </c:txPr>
            <c:dLblPos val="ctr"/>
            <c:showLegendKey val="0"/>
            <c:showVal val="1"/>
            <c:showCatName val="0"/>
            <c:showSerName val="0"/>
            <c:showPercent val="0"/>
            <c:showBubbleSize val="0"/>
            <c:showLeaderLines val="0"/>
          </c:dLbls>
          <c:cat>
            <c:strRef>
              <c:f>IEP!$B$1:$C$1</c:f>
              <c:strCache>
                <c:ptCount val="2"/>
                <c:pt idx="0">
                  <c:v>Enrollment</c:v>
                </c:pt>
                <c:pt idx="1">
                  <c:v>Suspensions</c:v>
                </c:pt>
              </c:strCache>
            </c:strRef>
          </c:cat>
          <c:val>
            <c:numRef>
              <c:f>IEP!$B$3:$C$3</c:f>
              <c:numCache>
                <c:formatCode>0%</c:formatCode>
                <c:ptCount val="2"/>
                <c:pt idx="0">
                  <c:v>0.88</c:v>
                </c:pt>
                <c:pt idx="1">
                  <c:v>0.68</c:v>
                </c:pt>
              </c:numCache>
            </c:numRef>
          </c:val>
        </c:ser>
        <c:dLbls>
          <c:dLblPos val="ctr"/>
          <c:showLegendKey val="0"/>
          <c:showVal val="1"/>
          <c:showCatName val="0"/>
          <c:showSerName val="0"/>
          <c:showPercent val="0"/>
          <c:showBubbleSize val="0"/>
        </c:dLbls>
        <c:gapWidth val="150"/>
        <c:overlap val="100"/>
        <c:axId val="110293760"/>
        <c:axId val="110295296"/>
      </c:barChart>
      <c:catAx>
        <c:axId val="110293760"/>
        <c:scaling>
          <c:orientation val="minMax"/>
        </c:scaling>
        <c:delete val="0"/>
        <c:axPos val="b"/>
        <c:majorTickMark val="out"/>
        <c:minorTickMark val="none"/>
        <c:tickLblPos val="nextTo"/>
        <c:txPr>
          <a:bodyPr/>
          <a:lstStyle/>
          <a:p>
            <a:pPr>
              <a:defRPr sz="1400"/>
            </a:pPr>
            <a:endParaRPr lang="en-US"/>
          </a:p>
        </c:txPr>
        <c:crossAx val="110295296"/>
        <c:crosses val="autoZero"/>
        <c:auto val="1"/>
        <c:lblAlgn val="ctr"/>
        <c:lblOffset val="100"/>
        <c:noMultiLvlLbl val="0"/>
      </c:catAx>
      <c:valAx>
        <c:axId val="110295296"/>
        <c:scaling>
          <c:orientation val="minMax"/>
        </c:scaling>
        <c:delete val="0"/>
        <c:axPos val="l"/>
        <c:majorGridlines/>
        <c:numFmt formatCode="0%" sourceLinked="1"/>
        <c:majorTickMark val="out"/>
        <c:minorTickMark val="none"/>
        <c:tickLblPos val="nextTo"/>
        <c:txPr>
          <a:bodyPr/>
          <a:lstStyle/>
          <a:p>
            <a:pPr>
              <a:defRPr sz="1100"/>
            </a:pPr>
            <a:endParaRPr lang="en-US"/>
          </a:p>
        </c:txPr>
        <c:crossAx val="110293760"/>
        <c:crosses val="autoZero"/>
        <c:crossBetween val="between"/>
      </c:valAx>
    </c:plotArea>
    <c:legend>
      <c:legendPos val="r"/>
      <c:layout>
        <c:manualLayout>
          <c:xMode val="edge"/>
          <c:yMode val="edge"/>
          <c:x val="0.72251064538382859"/>
          <c:y val="5.8053507000385758E-2"/>
          <c:w val="0.20644206294454884"/>
          <c:h val="0.83873067949839608"/>
        </c:manualLayout>
      </c:layout>
      <c:overlay val="0"/>
      <c:txPr>
        <a:bodyPr/>
        <a:lstStyle/>
        <a:p>
          <a:pPr>
            <a:defRPr sz="1600"/>
          </a:pPr>
          <a:endParaRPr lang="en-US"/>
        </a:p>
      </c:txPr>
    </c:legend>
    <c:plotVisOnly val="1"/>
    <c:dispBlanksAs val="gap"/>
    <c:showDLblsOverMax val="0"/>
  </c:chart>
  <c:spPr>
    <a:solidFill>
      <a:srgbClr val="FFFFFF"/>
    </a:solidFill>
    <a:ln>
      <a:solidFill>
        <a:srgbClr val="B4B392">
          <a:lumMod val="40000"/>
          <a:lumOff val="60000"/>
        </a:srgbClr>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0765278207294E-2"/>
          <c:y val="2.5447306542863184E-2"/>
          <c:w val="0.90445488498227755"/>
          <c:h val="0.82049555122973605"/>
        </c:manualLayout>
      </c:layout>
      <c:barChart>
        <c:barDir val="col"/>
        <c:grouping val="clustered"/>
        <c:varyColors val="0"/>
        <c:ser>
          <c:idx val="0"/>
          <c:order val="0"/>
          <c:tx>
            <c:strRef>
              <c:f>'Chart 6'!$B$1</c:f>
              <c:strCache>
                <c:ptCount val="1"/>
                <c:pt idx="0">
                  <c:v>Count</c:v>
                </c:pt>
              </c:strCache>
            </c:strRef>
          </c:tx>
          <c:invertIfNegative val="0"/>
          <c:dPt>
            <c:idx val="0"/>
            <c:invertIfNegative val="0"/>
            <c:bubble3D val="0"/>
            <c:spPr>
              <a:solidFill>
                <a:srgbClr val="9999FF"/>
              </a:solidFill>
            </c:spPr>
          </c:dPt>
          <c:dPt>
            <c:idx val="1"/>
            <c:invertIfNegative val="0"/>
            <c:bubble3D val="0"/>
            <c:spPr>
              <a:solidFill>
                <a:srgbClr val="9999FF"/>
              </a:solidFill>
            </c:spPr>
          </c:dPt>
          <c:dPt>
            <c:idx val="2"/>
            <c:invertIfNegative val="0"/>
            <c:bubble3D val="0"/>
            <c:spPr>
              <a:solidFill>
                <a:srgbClr val="9999FF"/>
              </a:solidFill>
            </c:spPr>
          </c:dPt>
          <c:dPt>
            <c:idx val="3"/>
            <c:invertIfNegative val="0"/>
            <c:bubble3D val="0"/>
            <c:spPr>
              <a:solidFill>
                <a:srgbClr val="9999FF"/>
              </a:solidFill>
            </c:spPr>
          </c:dPt>
          <c:dPt>
            <c:idx val="4"/>
            <c:invertIfNegative val="0"/>
            <c:bubble3D val="0"/>
            <c:spPr>
              <a:solidFill>
                <a:srgbClr val="9999FF"/>
              </a:solidFill>
            </c:spPr>
          </c:dPt>
          <c:dPt>
            <c:idx val="5"/>
            <c:invertIfNegative val="0"/>
            <c:bubble3D val="0"/>
            <c:spPr>
              <a:solidFill>
                <a:srgbClr val="D62828"/>
              </a:solidFill>
            </c:spPr>
          </c:dPt>
          <c:dPt>
            <c:idx val="6"/>
            <c:invertIfNegative val="0"/>
            <c:bubble3D val="0"/>
            <c:spPr>
              <a:solidFill>
                <a:srgbClr val="D62828"/>
              </a:solidFill>
            </c:spPr>
          </c:dPt>
          <c:dPt>
            <c:idx val="7"/>
            <c:invertIfNegative val="0"/>
            <c:bubble3D val="0"/>
            <c:spPr>
              <a:solidFill>
                <a:srgbClr val="D62828"/>
              </a:solidFill>
            </c:spPr>
          </c:dPt>
          <c:dPt>
            <c:idx val="8"/>
            <c:invertIfNegative val="0"/>
            <c:bubble3D val="0"/>
            <c:spPr>
              <a:solidFill>
                <a:srgbClr val="D62828"/>
              </a:solidFill>
            </c:spPr>
          </c:dPt>
          <c:dPt>
            <c:idx val="9"/>
            <c:invertIfNegative val="0"/>
            <c:bubble3D val="0"/>
            <c:spPr>
              <a:solidFill>
                <a:srgbClr val="D62828"/>
              </a:solidFill>
            </c:spPr>
          </c:dPt>
          <c:dLbls>
            <c:txPr>
              <a:bodyPr/>
              <a:lstStyle/>
              <a:p>
                <a:pPr>
                  <a:defRPr sz="11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'Chart 6'!$A$2:$A$11</c:f>
              <c:strCache>
                <c:ptCount val="10"/>
                <c:pt idx="0">
                  <c:v>11</c:v>
                </c:pt>
                <c:pt idx="1">
                  <c:v>12</c:v>
                </c:pt>
                <c:pt idx="2">
                  <c:v>13</c:v>
                </c:pt>
                <c:pt idx="3">
                  <c:v>14</c:v>
                </c:pt>
                <c:pt idx="4">
                  <c:v>15</c:v>
                </c:pt>
                <c:pt idx="5">
                  <c:v>16</c:v>
                </c:pt>
                <c:pt idx="6">
                  <c:v>17</c:v>
                </c:pt>
                <c:pt idx="7">
                  <c:v>18</c:v>
                </c:pt>
                <c:pt idx="8">
                  <c:v>19</c:v>
                </c:pt>
                <c:pt idx="9">
                  <c:v>20+</c:v>
                </c:pt>
              </c:strCache>
            </c:strRef>
          </c:cat>
          <c:val>
            <c:numRef>
              <c:f>'Chart 6'!$B$2:$B$11</c:f>
              <c:numCache>
                <c:formatCode>General</c:formatCode>
                <c:ptCount val="10"/>
                <c:pt idx="0">
                  <c:v>7</c:v>
                </c:pt>
                <c:pt idx="1">
                  <c:v>19</c:v>
                </c:pt>
                <c:pt idx="2">
                  <c:v>52</c:v>
                </c:pt>
                <c:pt idx="3">
                  <c:v>98</c:v>
                </c:pt>
                <c:pt idx="4">
                  <c:v>141</c:v>
                </c:pt>
                <c:pt idx="5">
                  <c:v>215</c:v>
                </c:pt>
                <c:pt idx="6">
                  <c:v>190</c:v>
                </c:pt>
                <c:pt idx="7">
                  <c:v>85</c:v>
                </c:pt>
                <c:pt idx="8">
                  <c:v>30</c:v>
                </c:pt>
                <c:pt idx="9">
                  <c:v>45</c:v>
                </c:pt>
              </c:numCache>
            </c:numRef>
          </c:val>
        </c:ser>
        <c:dLbls>
          <c:showLegendKey val="0"/>
          <c:showVal val="0"/>
          <c:showCatName val="0"/>
          <c:showSerName val="0"/>
          <c:showPercent val="0"/>
          <c:showBubbleSize val="0"/>
        </c:dLbls>
        <c:gapWidth val="150"/>
        <c:axId val="109071744"/>
        <c:axId val="109073920"/>
      </c:barChart>
      <c:catAx>
        <c:axId val="109071744"/>
        <c:scaling>
          <c:orientation val="minMax"/>
        </c:scaling>
        <c:delete val="0"/>
        <c:axPos val="b"/>
        <c:title>
          <c:tx>
            <c:rich>
              <a:bodyPr/>
              <a:lstStyle/>
              <a:p>
                <a:pPr>
                  <a:defRPr sz="1050" b="0">
                    <a:latin typeface="Times New Roman" pitchFamily="18" charset="0"/>
                    <a:cs typeface="Times New Roman" pitchFamily="18" charset="0"/>
                  </a:defRPr>
                </a:pPr>
                <a:r>
                  <a:rPr lang="en-US" sz="1050" b="0" dirty="0">
                    <a:latin typeface="Times New Roman" pitchFamily="18" charset="0"/>
                    <a:cs typeface="Times New Roman" pitchFamily="18" charset="0"/>
                  </a:rPr>
                  <a:t>Age</a:t>
                </a:r>
              </a:p>
            </c:rich>
          </c:tx>
          <c:layout/>
          <c:overlay val="0"/>
        </c:title>
        <c:majorTickMark val="out"/>
        <c:minorTickMark val="none"/>
        <c:tickLblPos val="nextTo"/>
        <c:txPr>
          <a:bodyPr/>
          <a:lstStyle/>
          <a:p>
            <a:pPr>
              <a:defRPr sz="1050">
                <a:latin typeface="Times New Roman" pitchFamily="18" charset="0"/>
                <a:cs typeface="Times New Roman" pitchFamily="18" charset="0"/>
              </a:defRPr>
            </a:pPr>
            <a:endParaRPr lang="en-US"/>
          </a:p>
        </c:txPr>
        <c:crossAx val="109073920"/>
        <c:crosses val="autoZero"/>
        <c:auto val="1"/>
        <c:lblAlgn val="ctr"/>
        <c:lblOffset val="100"/>
        <c:noMultiLvlLbl val="0"/>
      </c:catAx>
      <c:valAx>
        <c:axId val="109073920"/>
        <c:scaling>
          <c:orientation val="minMax"/>
        </c:scaling>
        <c:delete val="0"/>
        <c:axPos val="l"/>
        <c:majorGridlines/>
        <c:title>
          <c:tx>
            <c:rich>
              <a:bodyPr rot="-5400000" vert="horz"/>
              <a:lstStyle/>
              <a:p>
                <a:pPr>
                  <a:defRPr sz="1100" b="0">
                    <a:latin typeface="Times New Roman" pitchFamily="18" charset="0"/>
                    <a:cs typeface="Times New Roman" pitchFamily="18" charset="0"/>
                  </a:defRPr>
                </a:pPr>
                <a:r>
                  <a:rPr lang="en-US" sz="1100" b="0" dirty="0">
                    <a:latin typeface="Times New Roman" pitchFamily="18" charset="0"/>
                    <a:cs typeface="Times New Roman" pitchFamily="18" charset="0"/>
                  </a:rPr>
                  <a:t>Number of Arrests</a:t>
                </a:r>
              </a:p>
            </c:rich>
          </c:tx>
          <c:layout/>
          <c:overlay val="0"/>
        </c:title>
        <c:numFmt formatCode="General" sourceLinked="1"/>
        <c:majorTickMark val="out"/>
        <c:minorTickMark val="none"/>
        <c:tickLblPos val="nextTo"/>
        <c:txPr>
          <a:bodyPr/>
          <a:lstStyle/>
          <a:p>
            <a:pPr>
              <a:defRPr sz="1100">
                <a:latin typeface="Times New Roman" pitchFamily="18" charset="0"/>
                <a:cs typeface="Times New Roman" pitchFamily="18" charset="0"/>
              </a:defRPr>
            </a:pPr>
            <a:endParaRPr lang="en-US"/>
          </a:p>
        </c:txPr>
        <c:crossAx val="109071744"/>
        <c:crosses val="autoZero"/>
        <c:crossBetween val="between"/>
      </c:valAx>
    </c:plotArea>
    <c:plotVisOnly val="1"/>
    <c:dispBlanksAs val="gap"/>
    <c:showDLblsOverMax val="0"/>
  </c:chart>
  <c:spPr>
    <a:solidFill>
      <a:srgbClr val="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'Chart 5'!$E$2</c:f>
              <c:strCache>
                <c:ptCount val="1"/>
                <c:pt idx="0">
                  <c:v>Violations</c:v>
                </c:pt>
              </c:strCache>
            </c:strRef>
          </c:tx>
          <c:spPr>
            <a:solidFill>
              <a:srgbClr val="99CCFF"/>
            </a:solidFill>
            <a:ln>
              <a:solidFill>
                <a:srgbClr val="B4B392">
                  <a:lumMod val="50000"/>
                </a:srgbClr>
              </a:solidFill>
            </a:ln>
          </c:spPr>
          <c:invertIfNegative val="0"/>
          <c:dLbls>
            <c:dLbl>
              <c:idx val="0"/>
              <c:layout/>
              <c:tx>
                <c:rich>
                  <a:bodyPr/>
                  <a:lstStyle/>
                  <a:p>
                    <a:r>
                      <a:rPr lang="en-US" sz="1400" dirty="0"/>
                      <a:t>31 (4%)</a:t>
                    </a:r>
                    <a:endParaRPr lang="en-US" dirty="0"/>
                  </a:p>
                </c:rich>
              </c:tx>
              <c:dLblPos val="ctr"/>
              <c:showLegendKey val="0"/>
              <c:showVal val="1"/>
              <c:showCatName val="0"/>
              <c:showSerName val="0"/>
              <c:showPercent val="0"/>
              <c:showBubbleSize val="0"/>
            </c:dLbl>
            <c:txPr>
              <a:bodyPr/>
              <a:lstStyle/>
              <a:p>
                <a:pPr>
                  <a:defRPr sz="1400"/>
                </a:pPr>
                <a:endParaRPr lang="en-US"/>
              </a:p>
            </c:txPr>
            <c:dLblPos val="ctr"/>
            <c:showLegendKey val="0"/>
            <c:showVal val="1"/>
            <c:showCatName val="0"/>
            <c:showSerName val="0"/>
            <c:showPercent val="0"/>
            <c:showBubbleSize val="0"/>
            <c:showLeaderLines val="0"/>
          </c:dLbls>
          <c:cat>
            <c:strRef>
              <c:f>'Chart 5'!$D$3</c:f>
              <c:strCache>
                <c:ptCount val="1"/>
                <c:pt idx="0">
                  <c:v>Offense Level</c:v>
                </c:pt>
              </c:strCache>
            </c:strRef>
          </c:cat>
          <c:val>
            <c:numRef>
              <c:f>'Chart 5'!$E$3</c:f>
              <c:numCache>
                <c:formatCode>0</c:formatCode>
                <c:ptCount val="1"/>
                <c:pt idx="0">
                  <c:v>31</c:v>
                </c:pt>
              </c:numCache>
            </c:numRef>
          </c:val>
        </c:ser>
        <c:ser>
          <c:idx val="1"/>
          <c:order val="1"/>
          <c:tx>
            <c:strRef>
              <c:f>'Chart 5'!$F$2</c:f>
              <c:strCache>
                <c:ptCount val="1"/>
                <c:pt idx="0">
                  <c:v>Misdemeanors</c:v>
                </c:pt>
              </c:strCache>
            </c:strRef>
          </c:tx>
          <c:spPr>
            <a:solidFill>
              <a:srgbClr val="FFFF00"/>
            </a:solidFill>
            <a:ln>
              <a:solidFill>
                <a:srgbClr val="B4B392">
                  <a:lumMod val="50000"/>
                </a:srgbClr>
              </a:solidFill>
            </a:ln>
          </c:spPr>
          <c:invertIfNegative val="0"/>
          <c:dLbls>
            <c:dLbl>
              <c:idx val="0"/>
              <c:layout/>
              <c:tx>
                <c:rich>
                  <a:bodyPr/>
                  <a:lstStyle/>
                  <a:p>
                    <a:r>
                      <a:rPr lang="en-US" sz="1400" dirty="0"/>
                      <a:t>621 (70%)</a:t>
                    </a:r>
                    <a:endParaRPr lang="en-US" dirty="0"/>
                  </a:p>
                </c:rich>
              </c:tx>
              <c:dLblPos val="ctr"/>
              <c:showLegendKey val="0"/>
              <c:showVal val="1"/>
              <c:showCatName val="0"/>
              <c:showSerName val="0"/>
              <c:showPercent val="0"/>
              <c:showBubbleSize val="0"/>
            </c:dLbl>
            <c:txPr>
              <a:bodyPr/>
              <a:lstStyle/>
              <a:p>
                <a:pPr>
                  <a:defRPr sz="1400"/>
                </a:pPr>
                <a:endParaRPr lang="en-US"/>
              </a:p>
            </c:txPr>
            <c:dLblPos val="ctr"/>
            <c:showLegendKey val="0"/>
            <c:showVal val="1"/>
            <c:showCatName val="0"/>
            <c:showSerName val="0"/>
            <c:showPercent val="0"/>
            <c:showBubbleSize val="0"/>
            <c:showLeaderLines val="0"/>
          </c:dLbls>
          <c:cat>
            <c:strRef>
              <c:f>'Chart 5'!$D$3</c:f>
              <c:strCache>
                <c:ptCount val="1"/>
                <c:pt idx="0">
                  <c:v>Offense Level</c:v>
                </c:pt>
              </c:strCache>
            </c:strRef>
          </c:cat>
          <c:val>
            <c:numRef>
              <c:f>'Chart 5'!$F$3</c:f>
              <c:numCache>
                <c:formatCode>0</c:formatCode>
                <c:ptCount val="1"/>
                <c:pt idx="0">
                  <c:v>621</c:v>
                </c:pt>
              </c:numCache>
            </c:numRef>
          </c:val>
        </c:ser>
        <c:ser>
          <c:idx val="2"/>
          <c:order val="2"/>
          <c:tx>
            <c:strRef>
              <c:f>'Chart 5'!$G$2</c:f>
              <c:strCache>
                <c:ptCount val="1"/>
                <c:pt idx="0">
                  <c:v>Felonies</c:v>
                </c:pt>
              </c:strCache>
            </c:strRef>
          </c:tx>
          <c:spPr>
            <a:solidFill>
              <a:srgbClr val="CCFFCC"/>
            </a:solidFill>
            <a:ln>
              <a:solidFill>
                <a:srgbClr val="B4B392">
                  <a:lumMod val="50000"/>
                </a:srgbClr>
              </a:solidFill>
            </a:ln>
          </c:spPr>
          <c:invertIfNegative val="0"/>
          <c:dLbls>
            <c:dLbl>
              <c:idx val="0"/>
              <c:layout/>
              <c:tx>
                <c:rich>
                  <a:bodyPr/>
                  <a:lstStyle/>
                  <a:p>
                    <a:r>
                      <a:rPr lang="en-US" sz="1400" dirty="0"/>
                      <a:t>230 (26%)</a:t>
                    </a:r>
                    <a:endParaRPr lang="en-US" dirty="0"/>
                  </a:p>
                </c:rich>
              </c:tx>
              <c:dLblPos val="ctr"/>
              <c:showLegendKey val="0"/>
              <c:showVal val="1"/>
              <c:showCatName val="0"/>
              <c:showSerName val="0"/>
              <c:showPercent val="0"/>
              <c:showBubbleSize val="0"/>
            </c:dLbl>
            <c:txPr>
              <a:bodyPr/>
              <a:lstStyle/>
              <a:p>
                <a:pPr>
                  <a:defRPr sz="1400"/>
                </a:pPr>
                <a:endParaRPr lang="en-US"/>
              </a:p>
            </c:txPr>
            <c:dLblPos val="ctr"/>
            <c:showLegendKey val="0"/>
            <c:showVal val="1"/>
            <c:showCatName val="0"/>
            <c:showSerName val="0"/>
            <c:showPercent val="0"/>
            <c:showBubbleSize val="0"/>
            <c:showLeaderLines val="0"/>
          </c:dLbls>
          <c:cat>
            <c:strRef>
              <c:f>'Chart 5'!$D$3</c:f>
              <c:strCache>
                <c:ptCount val="1"/>
                <c:pt idx="0">
                  <c:v>Offense Level</c:v>
                </c:pt>
              </c:strCache>
            </c:strRef>
          </c:cat>
          <c:val>
            <c:numRef>
              <c:f>'Chart 5'!$G$3</c:f>
              <c:numCache>
                <c:formatCode>0</c:formatCode>
                <c:ptCount val="1"/>
                <c:pt idx="0">
                  <c:v>230</c:v>
                </c:pt>
              </c:numCache>
            </c:numRef>
          </c:val>
        </c:ser>
        <c:dLbls>
          <c:dLblPos val="ctr"/>
          <c:showLegendKey val="0"/>
          <c:showVal val="1"/>
          <c:showCatName val="0"/>
          <c:showSerName val="0"/>
          <c:showPercent val="0"/>
          <c:showBubbleSize val="0"/>
        </c:dLbls>
        <c:gapWidth val="150"/>
        <c:overlap val="100"/>
        <c:axId val="114926336"/>
        <c:axId val="114927872"/>
      </c:barChart>
      <c:catAx>
        <c:axId val="114926336"/>
        <c:scaling>
          <c:orientation val="minMax"/>
        </c:scaling>
        <c:delete val="1"/>
        <c:axPos val="l"/>
        <c:majorTickMark val="out"/>
        <c:minorTickMark val="none"/>
        <c:tickLblPos val="nextTo"/>
        <c:crossAx val="114927872"/>
        <c:crosses val="autoZero"/>
        <c:auto val="1"/>
        <c:lblAlgn val="ctr"/>
        <c:lblOffset val="100"/>
        <c:noMultiLvlLbl val="0"/>
      </c:catAx>
      <c:valAx>
        <c:axId val="114927872"/>
        <c:scaling>
          <c:orientation val="minMax"/>
        </c:scaling>
        <c:delete val="0"/>
        <c:axPos val="b"/>
        <c:majorGridlines/>
        <c:numFmt formatCode="0%" sourceLinked="1"/>
        <c:majorTickMark val="out"/>
        <c:minorTickMark val="none"/>
        <c:tickLblPos val="nextTo"/>
        <c:txPr>
          <a:bodyPr/>
          <a:lstStyle/>
          <a:p>
            <a:pPr>
              <a:defRPr sz="1400">
                <a:latin typeface="+mn-lt"/>
                <a:cs typeface="Times New Roman" pitchFamily="18" charset="0"/>
              </a:defRPr>
            </a:pPr>
            <a:endParaRPr lang="en-US"/>
          </a:p>
        </c:txPr>
        <c:crossAx val="114926336"/>
        <c:crosses val="autoZero"/>
        <c:crossBetween val="between"/>
      </c:valAx>
    </c:plotArea>
    <c:legend>
      <c:legendPos val="b"/>
      <c:layout>
        <c:manualLayout>
          <c:xMode val="edge"/>
          <c:yMode val="edge"/>
          <c:x val="9.4293122725218267E-3"/>
          <c:y val="0.64872767705189593"/>
          <c:w val="0.96725240594925632"/>
          <c:h val="7.8537839020122485E-2"/>
        </c:manualLayout>
      </c:layout>
      <c:overlay val="0"/>
      <c:txPr>
        <a:bodyPr/>
        <a:lstStyle/>
        <a:p>
          <a:pPr>
            <a:defRPr sz="2000">
              <a:latin typeface="+mn-lt"/>
              <a:cs typeface="Times New Roman" pitchFamily="18" charset="0"/>
            </a:defRPr>
          </a:pPr>
          <a:endParaRPr lang="en-US"/>
        </a:p>
      </c:txPr>
    </c:legend>
    <c:plotVisOnly val="1"/>
    <c:dispBlanksAs val="gap"/>
    <c:showDLblsOverMax val="0"/>
  </c:chart>
  <c:spPr>
    <a:solidFill>
      <a:srgbClr val="FFFFFF"/>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endParaRPr lang="en-US" sz="1050" b="0" dirty="0">
              <a:effectLst/>
              <a:latin typeface="Times New Roman" pitchFamily="18" charset="0"/>
              <a:cs typeface="Times New Roman" pitchFamily="18" charset="0"/>
            </a:endParaRPr>
          </a:p>
        </c:rich>
      </c:tx>
      <c:layout/>
      <c:overlay val="0"/>
    </c:title>
    <c:autoTitleDeleted val="0"/>
    <c:plotArea>
      <c:layout/>
      <c:pieChart>
        <c:varyColors val="1"/>
        <c:ser>
          <c:idx val="0"/>
          <c:order val="0"/>
          <c:tx>
            <c:strRef>
              <c:f>'[Chart in Microsoft PowerPoint]Chart 7'!$A$2</c:f>
              <c:strCache>
                <c:ptCount val="1"/>
                <c:pt idx="0">
                  <c:v>involved</c:v>
                </c:pt>
              </c:strCache>
            </c:strRef>
          </c:tx>
          <c:spPr>
            <a:ln>
              <a:solidFill>
                <a:schemeClr val="tx2"/>
              </a:solidFill>
            </a:ln>
          </c:spPr>
          <c:dPt>
            <c:idx val="0"/>
            <c:bubble3D val="0"/>
            <c:spPr>
              <a:solidFill>
                <a:srgbClr val="CC00FF"/>
              </a:solidFill>
              <a:ln>
                <a:solidFill>
                  <a:schemeClr val="tx2"/>
                </a:solidFill>
              </a:ln>
            </c:spPr>
          </c:dPt>
          <c:dPt>
            <c:idx val="1"/>
            <c:bubble3D val="0"/>
            <c:spPr>
              <a:solidFill>
                <a:schemeClr val="accent3">
                  <a:lumMod val="60000"/>
                  <a:lumOff val="40000"/>
                </a:schemeClr>
              </a:solidFill>
              <a:ln>
                <a:solidFill>
                  <a:schemeClr val="tx2"/>
                </a:solidFill>
              </a:ln>
            </c:spPr>
          </c:dPt>
          <c:dLbls>
            <c:dLbl>
              <c:idx val="0"/>
              <c:layout>
                <c:manualLayout>
                  <c:x val="7.3172800152246836E-2"/>
                  <c:y val="0.19895028251151606"/>
                </c:manualLayout>
              </c:layout>
              <c:numFmt formatCode="0.0%" sourceLinked="0"/>
              <c:spPr/>
              <c:txPr>
                <a:bodyPr/>
                <a:lstStyle/>
                <a:p>
                  <a:pPr>
                    <a:defRPr sz="2000"/>
                  </a:pPr>
                  <a:endParaRPr lang="en-US"/>
                </a:p>
              </c:txPr>
              <c:showLegendKey val="0"/>
              <c:showVal val="1"/>
              <c:showCatName val="1"/>
              <c:showSerName val="0"/>
              <c:showPercent val="0"/>
              <c:showBubbleSize val="0"/>
            </c:dLbl>
            <c:dLbl>
              <c:idx val="1"/>
              <c:layout>
                <c:manualLayout>
                  <c:x val="-9.0918595522991655E-2"/>
                  <c:y val="-0.15103269872245798"/>
                </c:manualLayout>
              </c:layout>
              <c:numFmt formatCode="0.0%" sourceLinked="0"/>
              <c:spPr/>
              <c:txPr>
                <a:bodyPr/>
                <a:lstStyle/>
                <a:p>
                  <a:pPr>
                    <a:defRPr sz="2000"/>
                  </a:pPr>
                  <a:endParaRPr lang="en-US"/>
                </a:p>
              </c:txPr>
              <c:showLegendKey val="0"/>
              <c:showVal val="1"/>
              <c:showCatName val="1"/>
              <c:showSerName val="0"/>
              <c:showPercent val="0"/>
              <c:showBubbleSize val="0"/>
            </c:dLbl>
            <c:txPr>
              <a:bodyPr/>
              <a:lstStyle/>
              <a:p>
                <a:pPr>
                  <a:defRPr sz="2000"/>
                </a:pPr>
                <a:endParaRPr lang="en-US"/>
              </a:p>
            </c:txPr>
            <c:showLegendKey val="0"/>
            <c:showVal val="1"/>
            <c:showCatName val="1"/>
            <c:showSerName val="0"/>
            <c:showPercent val="0"/>
            <c:showBubbleSize val="0"/>
            <c:showLeaderLines val="1"/>
          </c:dLbls>
          <c:cat>
            <c:strRef>
              <c:f>'[Chart in Microsoft PowerPoint]Chart 7'!$B$1:$C$1</c:f>
              <c:strCache>
                <c:ptCount val="2"/>
                <c:pt idx="0">
                  <c:v>Included school-related allegations </c:v>
                </c:pt>
                <c:pt idx="1">
                  <c:v>No school-related allegations</c:v>
                </c:pt>
              </c:strCache>
            </c:strRef>
          </c:cat>
          <c:val>
            <c:numRef>
              <c:f>'[Chart in Microsoft PowerPoint]Chart 7'!$B$2:$C$2</c:f>
              <c:numCache>
                <c:formatCode>General</c:formatCode>
                <c:ptCount val="2"/>
                <c:pt idx="0">
                  <c:v>0.25700000000000001</c:v>
                </c:pt>
                <c:pt idx="1">
                  <c:v>0.74299999999999999</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spPr>
    <a:solidFill>
      <a:srgbClr val="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6748525246224"/>
          <c:y val="4.8593300837395312E-2"/>
          <c:w val="0.83766094734721719"/>
          <c:h val="0.78768903887014119"/>
        </c:manualLayout>
      </c:layout>
      <c:barChart>
        <c:barDir val="col"/>
        <c:grouping val="clustered"/>
        <c:varyColors val="0"/>
        <c:ser>
          <c:idx val="0"/>
          <c:order val="0"/>
          <c:tx>
            <c:strRef>
              <c:f>'[Chart 2 in Microsoft PowerPoint]Sheet1'!$A$2</c:f>
              <c:strCache>
                <c:ptCount val="1"/>
                <c:pt idx="0">
                  <c:v>Suspensions</c:v>
                </c:pt>
              </c:strCache>
            </c:strRef>
          </c:tx>
          <c:invertIfNegative val="0"/>
          <c:dPt>
            <c:idx val="1"/>
            <c:invertIfNegative val="0"/>
            <c:bubble3D val="0"/>
            <c:spPr>
              <a:solidFill>
                <a:schemeClr val="accent2"/>
              </a:solidFill>
            </c:spPr>
          </c:dPt>
          <c:dLbls>
            <c:txPr>
              <a:bodyPr/>
              <a:lstStyle/>
              <a:p>
                <a:pPr>
                  <a:defRPr sz="14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'[Chart 2 in Microsoft PowerPoint]Sheet1'!$B$1:$C$1</c:f>
              <c:strCache>
                <c:ptCount val="2"/>
                <c:pt idx="0">
                  <c:v>2012SY</c:v>
                </c:pt>
                <c:pt idx="1">
                  <c:v>2013SY</c:v>
                </c:pt>
              </c:strCache>
            </c:strRef>
          </c:cat>
          <c:val>
            <c:numRef>
              <c:f>'[Chart 2 in Microsoft PowerPoint]Sheet1'!$B$2:$C$2</c:f>
              <c:numCache>
                <c:formatCode>_(* #,##0_);_(* \(#,##0\);_(* "-"??_);_(@_)</c:formatCode>
                <c:ptCount val="2"/>
                <c:pt idx="0">
                  <c:v>69643</c:v>
                </c:pt>
                <c:pt idx="1">
                  <c:v>53465</c:v>
                </c:pt>
              </c:numCache>
            </c:numRef>
          </c:val>
        </c:ser>
        <c:dLbls>
          <c:showLegendKey val="0"/>
          <c:showVal val="0"/>
          <c:showCatName val="0"/>
          <c:showSerName val="0"/>
          <c:showPercent val="0"/>
          <c:showBubbleSize val="0"/>
        </c:dLbls>
        <c:gapWidth val="150"/>
        <c:axId val="117034368"/>
        <c:axId val="117036160"/>
      </c:barChart>
      <c:catAx>
        <c:axId val="117034368"/>
        <c:scaling>
          <c:orientation val="minMax"/>
        </c:scaling>
        <c:delete val="0"/>
        <c:axPos val="b"/>
        <c:majorTickMark val="out"/>
        <c:minorTickMark val="none"/>
        <c:tickLblPos val="nextTo"/>
        <c:txPr>
          <a:bodyPr/>
          <a:lstStyle/>
          <a:p>
            <a:pPr>
              <a:defRPr sz="1200">
                <a:latin typeface="Times New Roman" pitchFamily="18" charset="0"/>
                <a:cs typeface="Times New Roman" pitchFamily="18" charset="0"/>
              </a:defRPr>
            </a:pPr>
            <a:endParaRPr lang="en-US"/>
          </a:p>
        </c:txPr>
        <c:crossAx val="117036160"/>
        <c:crosses val="autoZero"/>
        <c:auto val="1"/>
        <c:lblAlgn val="ctr"/>
        <c:lblOffset val="100"/>
        <c:noMultiLvlLbl val="0"/>
      </c:catAx>
      <c:valAx>
        <c:axId val="117036160"/>
        <c:scaling>
          <c:orientation val="minMax"/>
          <c:max val="80000"/>
        </c:scaling>
        <c:delete val="0"/>
        <c:axPos val="l"/>
        <c:majorGridlines/>
        <c:numFmt formatCode="_(* #,##0_);_(* \(#,##0\);_(* &quot;-&quot;??_);_(@_)"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17034368"/>
        <c:crosses val="autoZero"/>
        <c:crossBetween val="between"/>
      </c:valAx>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27320022497175E-2"/>
          <c:y val="3.1615366261035553E-2"/>
          <c:w val="0.87081714785651798"/>
          <c:h val="0.81278414061878623"/>
        </c:manualLayout>
      </c:layout>
      <c:barChart>
        <c:barDir val="col"/>
        <c:grouping val="clustered"/>
        <c:varyColors val="0"/>
        <c:ser>
          <c:idx val="0"/>
          <c:order val="0"/>
          <c:tx>
            <c:strRef>
              <c:f>Sheet1!$B$21</c:f>
              <c:strCache>
                <c:ptCount val="1"/>
                <c:pt idx="0">
                  <c:v>7/1/11-12/31/11</c:v>
                </c:pt>
              </c:strCache>
            </c:strRef>
          </c:tx>
          <c:invertIfNegative val="0"/>
          <c:dLbls>
            <c:txPr>
              <a:bodyPr/>
              <a:lstStyle/>
              <a:p>
                <a:pPr>
                  <a:defRPr sz="12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Sheet1!$A$22:$A$23</c:f>
              <c:strCache>
                <c:ptCount val="2"/>
                <c:pt idx="0">
                  <c:v>Arrests</c:v>
                </c:pt>
                <c:pt idx="1">
                  <c:v>Summonses</c:v>
                </c:pt>
              </c:strCache>
            </c:strRef>
          </c:cat>
          <c:val>
            <c:numRef>
              <c:f>Sheet1!$B$22:$B$23</c:f>
              <c:numCache>
                <c:formatCode>_(* #,##0_);_(* \(#,##0\);_(* "-"??_);_(@_)</c:formatCode>
                <c:ptCount val="2"/>
                <c:pt idx="0">
                  <c:v>342</c:v>
                </c:pt>
                <c:pt idx="1">
                  <c:v>714</c:v>
                </c:pt>
              </c:numCache>
            </c:numRef>
          </c:val>
        </c:ser>
        <c:ser>
          <c:idx val="1"/>
          <c:order val="1"/>
          <c:tx>
            <c:strRef>
              <c:f>Sheet1!$C$21</c:f>
              <c:strCache>
                <c:ptCount val="1"/>
                <c:pt idx="0">
                  <c:v>7/1/12-12/31/12</c:v>
                </c:pt>
              </c:strCache>
            </c:strRef>
          </c:tx>
          <c:invertIfNegative val="0"/>
          <c:dLbls>
            <c:txPr>
              <a:bodyPr/>
              <a:lstStyle/>
              <a:p>
                <a:pPr>
                  <a:defRPr sz="12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Sheet1!$A$22:$A$23</c:f>
              <c:strCache>
                <c:ptCount val="2"/>
                <c:pt idx="0">
                  <c:v>Arrests</c:v>
                </c:pt>
                <c:pt idx="1">
                  <c:v>Summonses</c:v>
                </c:pt>
              </c:strCache>
            </c:strRef>
          </c:cat>
          <c:val>
            <c:numRef>
              <c:f>Sheet1!$C$22:$C$23</c:f>
              <c:numCache>
                <c:formatCode>_(* #,##0_);_(* \(#,##0\);_(* "-"??_);_(@_)</c:formatCode>
                <c:ptCount val="2"/>
                <c:pt idx="0">
                  <c:v>219</c:v>
                </c:pt>
                <c:pt idx="1">
                  <c:v>323</c:v>
                </c:pt>
              </c:numCache>
            </c:numRef>
          </c:val>
        </c:ser>
        <c:dLbls>
          <c:showLegendKey val="0"/>
          <c:showVal val="0"/>
          <c:showCatName val="0"/>
          <c:showSerName val="0"/>
          <c:showPercent val="0"/>
          <c:showBubbleSize val="0"/>
        </c:dLbls>
        <c:gapWidth val="75"/>
        <c:overlap val="-25"/>
        <c:axId val="115316992"/>
        <c:axId val="115331072"/>
      </c:barChart>
      <c:catAx>
        <c:axId val="115316992"/>
        <c:scaling>
          <c:orientation val="minMax"/>
        </c:scaling>
        <c:delete val="0"/>
        <c:axPos val="b"/>
        <c:majorTickMark val="none"/>
        <c:minorTickMark val="none"/>
        <c:tickLblPos val="nextTo"/>
        <c:txPr>
          <a:bodyPr/>
          <a:lstStyle/>
          <a:p>
            <a:pPr>
              <a:defRPr sz="1200">
                <a:latin typeface="Times New Roman" pitchFamily="18" charset="0"/>
                <a:cs typeface="Times New Roman" pitchFamily="18" charset="0"/>
              </a:defRPr>
            </a:pPr>
            <a:endParaRPr lang="en-US"/>
          </a:p>
        </c:txPr>
        <c:crossAx val="115331072"/>
        <c:crosses val="autoZero"/>
        <c:auto val="1"/>
        <c:lblAlgn val="ctr"/>
        <c:lblOffset val="100"/>
        <c:noMultiLvlLbl val="0"/>
      </c:catAx>
      <c:valAx>
        <c:axId val="115331072"/>
        <c:scaling>
          <c:orientation val="minMax"/>
          <c:max val="800"/>
        </c:scaling>
        <c:delete val="0"/>
        <c:axPos val="l"/>
        <c:majorGridlines/>
        <c:numFmt formatCode="_(* #,##0_);_(* \(#,##0\);_(* &quot;-&quot;??_);_(@_)" sourceLinked="1"/>
        <c:majorTickMark val="none"/>
        <c:minorTickMark val="none"/>
        <c:tickLblPos val="nextTo"/>
        <c:spPr>
          <a:ln w="9525">
            <a:noFill/>
          </a:ln>
        </c:spPr>
        <c:txPr>
          <a:bodyPr/>
          <a:lstStyle/>
          <a:p>
            <a:pPr>
              <a:defRPr>
                <a:latin typeface="Times New Roman" pitchFamily="18" charset="0"/>
                <a:cs typeface="Times New Roman" pitchFamily="18" charset="0"/>
              </a:defRPr>
            </a:pPr>
            <a:endParaRPr lang="en-US"/>
          </a:p>
        </c:txPr>
        <c:crossAx val="115316992"/>
        <c:crosses val="autoZero"/>
        <c:crossBetween val="between"/>
      </c:valAx>
    </c:plotArea>
    <c:legend>
      <c:legendPos val="b"/>
      <c:layout>
        <c:manualLayout>
          <c:xMode val="edge"/>
          <c:yMode val="edge"/>
          <c:x val="6.1820514623172104E-2"/>
          <c:y val="0.90769565736101165"/>
          <c:w val="0.91074018091488573"/>
          <c:h val="3.5369044778493598E-2"/>
        </c:manualLayout>
      </c:layout>
      <c:overlay val="0"/>
      <c:txPr>
        <a:bodyPr/>
        <a:lstStyle/>
        <a:p>
          <a:pPr>
            <a:defRPr sz="1400">
              <a:latin typeface="Times New Roman" pitchFamily="18" charset="0"/>
              <a:cs typeface="Times New Roman" pitchFamily="18" charset="0"/>
            </a:defRPr>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0.02128</cdr:x>
      <cdr:y>0.91704</cdr:y>
    </cdr:from>
    <cdr:to>
      <cdr:x>0.90834</cdr:x>
      <cdr:y>0.98815</cdr:y>
    </cdr:to>
    <cdr:sp macro="" textlink="">
      <cdr:nvSpPr>
        <cdr:cNvPr id="2" name="TextBox 1"/>
        <cdr:cNvSpPr txBox="1"/>
      </cdr:nvSpPr>
      <cdr:spPr>
        <a:xfrm xmlns:a="http://schemas.openxmlformats.org/drawingml/2006/main">
          <a:off x="97392" y="2640255"/>
          <a:ext cx="4060209" cy="2047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a:latin typeface="Times New Roman" pitchFamily="18" charset="0"/>
              <a:cs typeface="Times New Roman" pitchFamily="18" charset="0"/>
            </a:rPr>
            <a:t>Source: NYC DOE, Student Safey Act Reporting</a:t>
          </a:r>
        </a:p>
      </cdr:txBody>
    </cdr:sp>
  </cdr:relSizeAnchor>
  <cdr:relSizeAnchor xmlns:cdr="http://schemas.openxmlformats.org/drawingml/2006/chartDrawing">
    <cdr:from>
      <cdr:x>0.46535</cdr:x>
      <cdr:y>0.1746</cdr:y>
    </cdr:from>
    <cdr:to>
      <cdr:x>0.64995</cdr:x>
      <cdr:y>0.26288</cdr:y>
    </cdr:to>
    <cdr:sp macro="" textlink="">
      <cdr:nvSpPr>
        <cdr:cNvPr id="7" name="Double Brace 6"/>
        <cdr:cNvSpPr/>
      </cdr:nvSpPr>
      <cdr:spPr>
        <a:xfrm xmlns:a="http://schemas.openxmlformats.org/drawingml/2006/main">
          <a:off x="3581400" y="838200"/>
          <a:ext cx="1420722" cy="423761"/>
        </a:xfrm>
        <a:prstGeom xmlns:a="http://schemas.openxmlformats.org/drawingml/2006/main" prst="bracePair">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400" dirty="0" smtClean="0">
              <a:latin typeface="Times New Roman" pitchFamily="18" charset="0"/>
              <a:cs typeface="Times New Roman" pitchFamily="18" charset="0"/>
            </a:rPr>
            <a:t>23% </a:t>
          </a:r>
          <a:r>
            <a:rPr lang="en-US" sz="1400" dirty="0">
              <a:latin typeface="Times New Roman" pitchFamily="18" charset="0"/>
              <a:cs typeface="Times New Roman" pitchFamily="18" charset="0"/>
            </a:rPr>
            <a:t>decrease</a:t>
          </a:r>
        </a:p>
      </cdr:txBody>
    </cdr:sp>
  </cdr:relSizeAnchor>
</c:userShapes>
</file>

<file path=ppt/drawings/drawing2.xml><?xml version="1.0" encoding="utf-8"?>
<c:userShapes xmlns:c="http://schemas.openxmlformats.org/drawingml/2006/chart">
  <cdr:relSizeAnchor xmlns:cdr="http://schemas.openxmlformats.org/drawingml/2006/chartDrawing">
    <cdr:from>
      <cdr:x>0.32907</cdr:x>
      <cdr:y>0.4697</cdr:y>
    </cdr:from>
    <cdr:to>
      <cdr:x>0.49554</cdr:x>
      <cdr:y>0.55396</cdr:y>
    </cdr:to>
    <cdr:sp macro="" textlink="">
      <cdr:nvSpPr>
        <cdr:cNvPr id="3" name="Double Brace 2"/>
        <cdr:cNvSpPr/>
      </cdr:nvSpPr>
      <cdr:spPr>
        <a:xfrm xmlns:a="http://schemas.openxmlformats.org/drawingml/2006/main">
          <a:off x="2808403" y="2362200"/>
          <a:ext cx="1420697" cy="423761"/>
        </a:xfrm>
        <a:prstGeom xmlns:a="http://schemas.openxmlformats.org/drawingml/2006/main" prst="bracePair">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nchor="ctr"/>
        <a:lstStyle xmlns:a="http://schemas.openxmlformats.org/drawingml/2006/main"/>
        <a:p xmlns:a="http://schemas.openxmlformats.org/drawingml/2006/main">
          <a:pPr algn="ctr"/>
          <a:r>
            <a:rPr lang="en-US" sz="1400" dirty="0">
              <a:latin typeface="Times New Roman" pitchFamily="18" charset="0"/>
              <a:cs typeface="Times New Roman" pitchFamily="18" charset="0"/>
            </a:rPr>
            <a:t>36% decrease</a:t>
          </a:r>
        </a:p>
      </cdr:txBody>
    </cdr:sp>
  </cdr:relSizeAnchor>
  <cdr:relSizeAnchor xmlns:cdr="http://schemas.openxmlformats.org/drawingml/2006/chartDrawing">
    <cdr:from>
      <cdr:x>0.77679</cdr:x>
      <cdr:y>0.25758</cdr:y>
    </cdr:from>
    <cdr:to>
      <cdr:x>0.92994</cdr:x>
      <cdr:y>0.34023</cdr:y>
    </cdr:to>
    <cdr:sp macro="" textlink="">
      <cdr:nvSpPr>
        <cdr:cNvPr id="4" name="Double Brace 3"/>
        <cdr:cNvSpPr/>
      </cdr:nvSpPr>
      <cdr:spPr>
        <a:xfrm xmlns:a="http://schemas.openxmlformats.org/drawingml/2006/main">
          <a:off x="6629400" y="1295400"/>
          <a:ext cx="1307043" cy="415664"/>
        </a:xfrm>
        <a:prstGeom xmlns:a="http://schemas.openxmlformats.org/drawingml/2006/main" prst="bracePair">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nchor="ctr"/>
        <a:lstStyle xmlns:a="http://schemas.openxmlformats.org/drawingml/2006/main"/>
        <a:p xmlns:a="http://schemas.openxmlformats.org/drawingml/2006/main">
          <a:pPr algn="ctr"/>
          <a:r>
            <a:rPr lang="en-US" sz="1400" dirty="0">
              <a:latin typeface="Times New Roman" pitchFamily="18" charset="0"/>
              <a:cs typeface="Times New Roman" pitchFamily="18" charset="0"/>
            </a:rPr>
            <a:t>55% decrease</a:t>
          </a:r>
        </a:p>
      </cdr:txBody>
    </cdr:sp>
  </cdr:relSizeAnchor>
  <cdr:relSizeAnchor xmlns:cdr="http://schemas.openxmlformats.org/drawingml/2006/chartDrawing">
    <cdr:from>
      <cdr:x>0.02679</cdr:x>
      <cdr:y>0.95379</cdr:y>
    </cdr:from>
    <cdr:to>
      <cdr:x>0.91386</cdr:x>
      <cdr:y>1</cdr:y>
    </cdr:to>
    <cdr:sp macro="" textlink="">
      <cdr:nvSpPr>
        <cdr:cNvPr id="5" name="TextBox 1"/>
        <cdr:cNvSpPr txBox="1"/>
      </cdr:nvSpPr>
      <cdr:spPr>
        <a:xfrm xmlns:a="http://schemas.openxmlformats.org/drawingml/2006/main">
          <a:off x="228600" y="4796809"/>
          <a:ext cx="7570610" cy="2323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Times New Roman" pitchFamily="18" charset="0"/>
              <a:cs typeface="Times New Roman" pitchFamily="18" charset="0"/>
            </a:rPr>
            <a:t>Source: </a:t>
          </a:r>
          <a:r>
            <a:rPr lang="en-US" sz="1000" dirty="0" smtClean="0">
              <a:latin typeface="Times New Roman" pitchFamily="18" charset="0"/>
              <a:cs typeface="Times New Roman" pitchFamily="18" charset="0"/>
            </a:rPr>
            <a:t>NYPD, </a:t>
          </a:r>
          <a:r>
            <a:rPr lang="en-US" sz="1000" dirty="0">
              <a:latin typeface="Times New Roman" pitchFamily="18" charset="0"/>
              <a:cs typeface="Times New Roman" pitchFamily="18" charset="0"/>
            </a:rPr>
            <a:t>Student </a:t>
          </a:r>
          <a:r>
            <a:rPr lang="en-US" sz="1000" dirty="0" smtClean="0">
              <a:latin typeface="Times New Roman" pitchFamily="18" charset="0"/>
              <a:cs typeface="Times New Roman" pitchFamily="18" charset="0"/>
            </a:rPr>
            <a:t>Safety </a:t>
          </a:r>
          <a:r>
            <a:rPr lang="en-US" sz="1000" dirty="0">
              <a:latin typeface="Times New Roman" pitchFamily="18" charset="0"/>
              <a:cs typeface="Times New Roman" pitchFamily="18" charset="0"/>
            </a:rPr>
            <a:t>Act </a:t>
          </a:r>
          <a:r>
            <a:rPr lang="en-US" sz="1000" dirty="0" smtClean="0">
              <a:latin typeface="Times New Roman" pitchFamily="18" charset="0"/>
              <a:cs typeface="Times New Roman" pitchFamily="18" charset="0"/>
            </a:rPr>
            <a:t>Reporting.</a:t>
          </a:r>
          <a:endParaRPr lang="en-US" sz="1000"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67" cy="464503"/>
          </a:xfrm>
          <a:prstGeom prst="rect">
            <a:avLst/>
          </a:prstGeom>
        </p:spPr>
        <p:txBody>
          <a:bodyPr vert="horz" lIns="91118" tIns="45559" rIns="91118" bIns="45559" rtlCol="0"/>
          <a:lstStyle>
            <a:lvl1pPr algn="l">
              <a:defRPr sz="1200"/>
            </a:lvl1pPr>
          </a:lstStyle>
          <a:p>
            <a:endParaRPr lang="en-US" dirty="0"/>
          </a:p>
        </p:txBody>
      </p:sp>
      <p:sp>
        <p:nvSpPr>
          <p:cNvPr id="4" name="Footer Placeholder 3"/>
          <p:cNvSpPr>
            <a:spLocks noGrp="1"/>
          </p:cNvSpPr>
          <p:nvPr>
            <p:ph type="ftr" sz="quarter" idx="2"/>
          </p:nvPr>
        </p:nvSpPr>
        <p:spPr>
          <a:xfrm>
            <a:off x="0" y="8830312"/>
            <a:ext cx="3037367" cy="464503"/>
          </a:xfrm>
          <a:prstGeom prst="rect">
            <a:avLst/>
          </a:prstGeom>
        </p:spPr>
        <p:txBody>
          <a:bodyPr vert="horz" lIns="91118" tIns="45559" rIns="91118" bIns="455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456" y="8830312"/>
            <a:ext cx="3037366" cy="464503"/>
          </a:xfrm>
          <a:prstGeom prst="rect">
            <a:avLst/>
          </a:prstGeom>
        </p:spPr>
        <p:txBody>
          <a:bodyPr vert="horz" lIns="91118" tIns="45559" rIns="91118" bIns="45559" rtlCol="0" anchor="b"/>
          <a:lstStyle>
            <a:lvl1pPr algn="r">
              <a:defRPr sz="1200"/>
            </a:lvl1pPr>
          </a:lstStyle>
          <a:p>
            <a:fld id="{91B2876B-92DA-4980-B194-0CAA8716ECB2}" type="slidenum">
              <a:rPr lang="en-US" smtClean="0"/>
              <a:t>‹#›</a:t>
            </a:fld>
            <a:endParaRPr lang="en-US" dirty="0"/>
          </a:p>
        </p:txBody>
      </p:sp>
    </p:spTree>
    <p:extLst>
      <p:ext uri="{BB962C8B-B14F-4D97-AF65-F5344CB8AC3E}">
        <p14:creationId xmlns:p14="http://schemas.microsoft.com/office/powerpoint/2010/main" val="361294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68" tIns="46584" rIns="93168" bIns="46584" rtlCol="0"/>
          <a:lstStyle>
            <a:lvl1pPr algn="r">
              <a:defRPr sz="1200"/>
            </a:lvl1pPr>
          </a:lstStyle>
          <a:p>
            <a:fld id="{E3CE2B8B-0429-4BF5-B03D-E8A5AF1A2DCE}" type="datetimeFigureOut">
              <a:rPr lang="en-US" smtClean="0"/>
              <a:t>5/8/2014</a:t>
            </a:fld>
            <a:endParaRPr lang="en-US" dirty="0"/>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4" rIns="93168" bIns="46584" rtlCol="0" anchor="b"/>
          <a:lstStyle>
            <a:lvl1pPr algn="r">
              <a:defRPr sz="1200"/>
            </a:lvl1pPr>
          </a:lstStyle>
          <a:p>
            <a:fld id="{CAA2D5F5-C5D3-42AA-850A-27F38199DF1A}" type="slidenum">
              <a:rPr lang="en-US" smtClean="0"/>
              <a:t>‹#›</a:t>
            </a:fld>
            <a:endParaRPr lang="en-US" dirty="0"/>
          </a:p>
        </p:txBody>
      </p:sp>
    </p:spTree>
    <p:extLst>
      <p:ext uri="{BB962C8B-B14F-4D97-AF65-F5344CB8AC3E}">
        <p14:creationId xmlns:p14="http://schemas.microsoft.com/office/powerpoint/2010/main" val="110589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Introduce</a:t>
            </a:r>
            <a:r>
              <a:rPr lang="en-US" sz="1600" baseline="0" dirty="0" smtClean="0"/>
              <a:t> </a:t>
            </a:r>
            <a:r>
              <a:rPr lang="en-US" sz="1600" baseline="0" dirty="0" smtClean="0"/>
              <a:t>self</a:t>
            </a:r>
          </a:p>
          <a:p>
            <a:r>
              <a:rPr lang="en-US" sz="1800" baseline="0" dirty="0" smtClean="0"/>
              <a:t>Thank Planning Team, NYCLU volunteers, Toni Lang and especially JSK for her leadership in bringing this issue to the forefront both locally and nationally</a:t>
            </a:r>
            <a:endParaRPr lang="en-US" sz="1800" baseline="0" dirty="0" smtClean="0"/>
          </a:p>
          <a:p>
            <a:endParaRPr lang="en-US" sz="1600" baseline="0" dirty="0" smtClean="0"/>
          </a:p>
        </p:txBody>
      </p:sp>
      <p:sp>
        <p:nvSpPr>
          <p:cNvPr id="4" name="Slide Number Placeholder 3"/>
          <p:cNvSpPr>
            <a:spLocks noGrp="1"/>
          </p:cNvSpPr>
          <p:nvPr>
            <p:ph type="sldNum" sz="quarter" idx="10"/>
          </p:nvPr>
        </p:nvSpPr>
        <p:spPr/>
        <p:txBody>
          <a:bodyPr/>
          <a:lstStyle/>
          <a:p>
            <a:fld id="{CAA2D5F5-C5D3-42AA-850A-27F38199DF1A}" type="slidenum">
              <a:rPr lang="en-US" smtClean="0"/>
              <a:t>1</a:t>
            </a:fld>
            <a:endParaRPr lang="en-US" dirty="0"/>
          </a:p>
        </p:txBody>
      </p:sp>
    </p:spTree>
    <p:extLst>
      <p:ext uri="{BB962C8B-B14F-4D97-AF65-F5344CB8AC3E}">
        <p14:creationId xmlns:p14="http://schemas.microsoft.com/office/powerpoint/2010/main" val="224539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Ideal</a:t>
            </a:r>
            <a:r>
              <a:rPr lang="en-US" sz="1600" baseline="0" dirty="0" smtClean="0"/>
              <a:t> time for TF to be convened</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10</a:t>
            </a:fld>
            <a:endParaRPr lang="en-US" dirty="0"/>
          </a:p>
        </p:txBody>
      </p:sp>
    </p:spTree>
    <p:extLst>
      <p:ext uri="{BB962C8B-B14F-4D97-AF65-F5344CB8AC3E}">
        <p14:creationId xmlns:p14="http://schemas.microsoft.com/office/powerpoint/2010/main" val="336579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TF came together and then coalesced around the data. The data played a big role in the defining the problem that we needed to address.</a:t>
            </a:r>
          </a:p>
        </p:txBody>
      </p:sp>
      <p:sp>
        <p:nvSpPr>
          <p:cNvPr id="4" name="Slide Number Placeholder 3"/>
          <p:cNvSpPr>
            <a:spLocks noGrp="1"/>
          </p:cNvSpPr>
          <p:nvPr>
            <p:ph type="sldNum" sz="quarter" idx="10"/>
          </p:nvPr>
        </p:nvSpPr>
        <p:spPr/>
        <p:txBody>
          <a:bodyPr/>
          <a:lstStyle/>
          <a:p>
            <a:fld id="{CAA2D5F5-C5D3-42AA-850A-27F38199DF1A}" type="slidenum">
              <a:rPr lang="en-US" smtClean="0"/>
              <a:t>11</a:t>
            </a:fld>
            <a:endParaRPr lang="en-US" dirty="0"/>
          </a:p>
        </p:txBody>
      </p:sp>
    </p:spTree>
    <p:extLst>
      <p:ext uri="{BB962C8B-B14F-4D97-AF65-F5344CB8AC3E}">
        <p14:creationId xmlns:p14="http://schemas.microsoft.com/office/powerpoint/2010/main" val="1212180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6150"/>
          </a:xfrm>
        </p:spPr>
      </p:sp>
      <p:sp>
        <p:nvSpPr>
          <p:cNvPr id="3" name="Notes Placeholder 2"/>
          <p:cNvSpPr>
            <a:spLocks noGrp="1"/>
          </p:cNvSpPr>
          <p:nvPr>
            <p:ph type="body" idx="1"/>
          </p:nvPr>
        </p:nvSpPr>
        <p:spPr/>
        <p:txBody>
          <a:bodyPr/>
          <a:lstStyle/>
          <a:p>
            <a:r>
              <a:rPr lang="en-US" sz="1600" b="1" dirty="0"/>
              <a:t>FACTS: </a:t>
            </a:r>
            <a:r>
              <a:rPr lang="en-US" sz="1600" b="1" dirty="0" smtClean="0"/>
              <a:t>IN NYC</a:t>
            </a:r>
          </a:p>
          <a:p>
            <a:endParaRPr lang="en-US" sz="1600" b="1" dirty="0"/>
          </a:p>
          <a:p>
            <a:r>
              <a:rPr lang="en-US" sz="1600" b="1" dirty="0" smtClean="0"/>
              <a:t>First Bar is enrollment, 2</a:t>
            </a:r>
            <a:r>
              <a:rPr lang="en-US" sz="1600" b="1" baseline="30000" dirty="0" smtClean="0"/>
              <a:t>nd</a:t>
            </a:r>
            <a:r>
              <a:rPr lang="en-US" sz="1600" b="1" dirty="0" smtClean="0"/>
              <a:t> is suspensions, last is arrests.  Peachy color represents black students in NYC schools. </a:t>
            </a:r>
          </a:p>
          <a:p>
            <a:endParaRPr lang="en-US" sz="1600" b="1" dirty="0" smtClean="0"/>
          </a:p>
          <a:p>
            <a:endParaRPr lang="en-US" sz="1600" b="1" dirty="0"/>
          </a:p>
          <a:p>
            <a:r>
              <a:rPr lang="en-US" sz="1600" b="1" dirty="0" smtClean="0"/>
              <a:t>Total of 69,000 suspensions</a:t>
            </a:r>
            <a:endParaRPr lang="en-US" sz="1600" b="1" dirty="0"/>
          </a:p>
          <a:p>
            <a:endParaRPr lang="en-US" sz="1600" dirty="0"/>
          </a:p>
          <a:p>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12</a:t>
            </a:fld>
            <a:endParaRPr lang="en-US" dirty="0"/>
          </a:p>
        </p:txBody>
      </p:sp>
    </p:spTree>
    <p:extLst>
      <p:ext uri="{BB962C8B-B14F-4D97-AF65-F5344CB8AC3E}">
        <p14:creationId xmlns:p14="http://schemas.microsoft.com/office/powerpoint/2010/main" val="73070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t>
            </a:r>
            <a:r>
              <a:rPr lang="en-US" sz="1600" dirty="0"/>
              <a:t>We also found disturbing disproportionality for students with </a:t>
            </a:r>
            <a:r>
              <a:rPr lang="en-US" sz="1600" dirty="0" smtClean="0"/>
              <a:t>IEPs</a:t>
            </a:r>
          </a:p>
          <a:p>
            <a:endParaRPr lang="en-US" sz="1600" dirty="0"/>
          </a:p>
          <a:p>
            <a:r>
              <a:rPr lang="en-US" sz="1600" dirty="0"/>
              <a:t>-We were not able to see arrest data broken down by IEP </a:t>
            </a:r>
            <a:r>
              <a:rPr lang="en-US" sz="1600" dirty="0" smtClean="0"/>
              <a:t>status</a:t>
            </a:r>
          </a:p>
          <a:p>
            <a:endParaRPr lang="en-US" sz="1600" dirty="0"/>
          </a:p>
          <a:p>
            <a:r>
              <a:rPr lang="en-US" sz="1600" dirty="0"/>
              <a:t>-Interestingly, even though suspension rates went down in SY2012, the rates of disproportionality for both black students and students with IEPs have not improved.</a:t>
            </a:r>
          </a:p>
          <a:p>
            <a:endParaRPr lang="en-US" dirty="0"/>
          </a:p>
        </p:txBody>
      </p:sp>
      <p:sp>
        <p:nvSpPr>
          <p:cNvPr id="4" name="Slide Number Placeholder 3"/>
          <p:cNvSpPr>
            <a:spLocks noGrp="1"/>
          </p:cNvSpPr>
          <p:nvPr>
            <p:ph type="sldNum" sz="quarter" idx="10"/>
          </p:nvPr>
        </p:nvSpPr>
        <p:spPr/>
        <p:txBody>
          <a:bodyPr/>
          <a:lstStyle/>
          <a:p>
            <a:fld id="{CAA2D5F5-C5D3-42AA-850A-27F38199DF1A}" type="slidenum">
              <a:rPr lang="en-US" smtClean="0"/>
              <a:t>13</a:t>
            </a:fld>
            <a:endParaRPr lang="en-US" dirty="0"/>
          </a:p>
        </p:txBody>
      </p:sp>
    </p:spTree>
    <p:extLst>
      <p:ext uri="{BB962C8B-B14F-4D97-AF65-F5344CB8AC3E}">
        <p14:creationId xmlns:p14="http://schemas.microsoft.com/office/powerpoint/2010/main" val="178027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Bottom Line</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14</a:t>
            </a:fld>
            <a:endParaRPr lang="en-US" dirty="0"/>
          </a:p>
        </p:txBody>
      </p:sp>
    </p:spTree>
    <p:extLst>
      <p:ext uri="{BB962C8B-B14F-4D97-AF65-F5344CB8AC3E}">
        <p14:creationId xmlns:p14="http://schemas.microsoft.com/office/powerpoint/2010/main" val="918729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age </a:t>
            </a:r>
            <a:r>
              <a:rPr lang="en-US" sz="1600" dirty="0"/>
              <a:t>determines whether the student will wind up in Family Court or Criminal Court</a:t>
            </a:r>
          </a:p>
          <a:p>
            <a:r>
              <a:rPr lang="en-US" sz="1600" dirty="0"/>
              <a:t>-[explain the split in responsibility for the school-age population]</a:t>
            </a:r>
          </a:p>
          <a:p>
            <a:r>
              <a:rPr lang="en-US" sz="1600" dirty="0" smtClean="0"/>
              <a:t>Judge </a:t>
            </a:r>
            <a:r>
              <a:rPr lang="en-US" sz="1600" dirty="0" err="1" smtClean="0"/>
              <a:t>Corriero’s</a:t>
            </a:r>
            <a:r>
              <a:rPr lang="en-US" sz="1600" dirty="0" smtClean="0"/>
              <a:t> Presentation</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15</a:t>
            </a:fld>
            <a:endParaRPr lang="en-US" dirty="0"/>
          </a:p>
        </p:txBody>
      </p:sp>
    </p:spTree>
    <p:extLst>
      <p:ext uri="{BB962C8B-B14F-4D97-AF65-F5344CB8AC3E}">
        <p14:creationId xmlns:p14="http://schemas.microsoft.com/office/powerpoint/2010/main" val="2240862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6150"/>
          </a:xfrm>
        </p:spPr>
      </p:sp>
      <p:sp>
        <p:nvSpPr>
          <p:cNvPr id="3" name="Notes Placeholder 2"/>
          <p:cNvSpPr>
            <a:spLocks noGrp="1"/>
          </p:cNvSpPr>
          <p:nvPr>
            <p:ph type="body" idx="1"/>
          </p:nvPr>
        </p:nvSpPr>
        <p:spPr/>
        <p:txBody>
          <a:bodyPr/>
          <a:lstStyle/>
          <a:p>
            <a:pPr defTabSz="911170">
              <a:defRPr/>
            </a:pPr>
            <a:r>
              <a:rPr lang="en-US" dirty="0" smtClean="0"/>
              <a:t>-</a:t>
            </a:r>
            <a:endParaRPr lang="en-US" sz="1600" dirty="0"/>
          </a:p>
          <a:p>
            <a:endParaRPr lang="en-US" dirty="0"/>
          </a:p>
          <a:p>
            <a:r>
              <a:rPr lang="en-US" sz="1600" dirty="0"/>
              <a:t>FACTS: </a:t>
            </a:r>
          </a:p>
          <a:p>
            <a:r>
              <a:rPr lang="en-US" sz="1600" dirty="0"/>
              <a:t>· Nearly 3 out of 4 of the 882 arrests during SY2012 were for misdemeanors (70%) or violations (4%).</a:t>
            </a:r>
          </a:p>
          <a:p>
            <a:r>
              <a:rPr lang="en-US" sz="1600" dirty="0"/>
              <a:t>· </a:t>
            </a:r>
            <a:r>
              <a:rPr lang="en-US" sz="1600" b="1" dirty="0">
                <a:solidFill>
                  <a:srgbClr val="FF0000"/>
                </a:solidFill>
              </a:rPr>
              <a:t>Obstructing governmental administration or resisting arrest accounted for 1 out of every 6 arrests in SY2012.</a:t>
            </a:r>
          </a:p>
          <a:p>
            <a:r>
              <a:rPr lang="en-US" sz="1600" dirty="0"/>
              <a:t> </a:t>
            </a:r>
          </a:p>
          <a:p>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16</a:t>
            </a:fld>
            <a:endParaRPr lang="en-US" dirty="0"/>
          </a:p>
        </p:txBody>
      </p:sp>
    </p:spTree>
    <p:extLst>
      <p:ext uri="{BB962C8B-B14F-4D97-AF65-F5344CB8AC3E}">
        <p14:creationId xmlns:p14="http://schemas.microsoft.com/office/powerpoint/2010/main" val="333664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wanted to look further into the perception of the judges </a:t>
            </a:r>
            <a:r>
              <a:rPr lang="en-US" sz="1600" dirty="0" smtClean="0"/>
              <a:t>on the task force that </a:t>
            </a:r>
            <a:r>
              <a:rPr lang="en-US" sz="1600" dirty="0"/>
              <a:t>they were spending a large portion of their time on school-related </a:t>
            </a:r>
            <a:r>
              <a:rPr lang="en-US" sz="1600" dirty="0" smtClean="0"/>
              <a:t>incidents</a:t>
            </a:r>
          </a:p>
          <a:p>
            <a:endParaRPr lang="en-US" sz="1600" dirty="0"/>
          </a:p>
          <a:p>
            <a:r>
              <a:rPr lang="en-US" sz="1600" dirty="0"/>
              <a:t>-Thanks to TF member Monica </a:t>
            </a:r>
            <a:r>
              <a:rPr lang="en-US" sz="1600" dirty="0" err="1"/>
              <a:t>Drinane</a:t>
            </a:r>
            <a:r>
              <a:rPr lang="en-US" sz="1600" dirty="0"/>
              <a:t>, Supervising Judge of Bronx Family Court, we were able to gain access to Family Court petitions filed in the Bronx from 11/23 to 12/16/11, and from 1/23 – 2/10/12. </a:t>
            </a:r>
            <a:endParaRPr lang="en-US" sz="1600" dirty="0" smtClean="0"/>
          </a:p>
          <a:p>
            <a:endParaRPr lang="en-US" sz="1600" dirty="0" smtClean="0"/>
          </a:p>
          <a:p>
            <a:r>
              <a:rPr lang="en-US" sz="1600" dirty="0" smtClean="0"/>
              <a:t>T</a:t>
            </a:r>
            <a:endParaRPr lang="en-US" dirty="0"/>
          </a:p>
        </p:txBody>
      </p:sp>
      <p:sp>
        <p:nvSpPr>
          <p:cNvPr id="4" name="Slide Number Placeholder 3"/>
          <p:cNvSpPr>
            <a:spLocks noGrp="1"/>
          </p:cNvSpPr>
          <p:nvPr>
            <p:ph type="sldNum" sz="quarter" idx="10"/>
          </p:nvPr>
        </p:nvSpPr>
        <p:spPr/>
        <p:txBody>
          <a:bodyPr/>
          <a:lstStyle/>
          <a:p>
            <a:fld id="{CAA2D5F5-C5D3-42AA-850A-27F38199DF1A}" type="slidenum">
              <a:rPr lang="en-US" smtClean="0"/>
              <a:t>17</a:t>
            </a:fld>
            <a:endParaRPr lang="en-US" dirty="0"/>
          </a:p>
        </p:txBody>
      </p:sp>
    </p:spTree>
    <p:extLst>
      <p:ext uri="{BB962C8B-B14F-4D97-AF65-F5344CB8AC3E}">
        <p14:creationId xmlns:p14="http://schemas.microsoft.com/office/powerpoint/2010/main" val="379725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ü"/>
            </a:pPr>
            <a:r>
              <a:rPr lang="en-US" sz="1600" dirty="0"/>
              <a:t>Data just released for the fall of 2013 shows an overall 26% increase in suspensions</a:t>
            </a:r>
          </a:p>
          <a:p>
            <a:endParaRPr lang="en-US" sz="1600" dirty="0" smtClean="0"/>
          </a:p>
          <a:p>
            <a:pPr marL="285750" indent="-285750">
              <a:buFont typeface="Wingdings" pitchFamily="2" charset="2"/>
              <a:buChar char="ü"/>
            </a:pPr>
            <a:endParaRPr lang="en-US" sz="1600" dirty="0"/>
          </a:p>
          <a:p>
            <a:pPr marL="285750" indent="-285750">
              <a:buFont typeface="Wingdings" pitchFamily="2" charset="2"/>
              <a:buChar char="ü"/>
            </a:pPr>
            <a:r>
              <a:rPr lang="en-US" sz="1600" dirty="0" smtClean="0"/>
              <a:t>Students </a:t>
            </a:r>
            <a:r>
              <a:rPr lang="en-US" sz="1600" dirty="0" smtClean="0"/>
              <a:t>of color continue to be disproportionately suspended from school at the same rates as in the past</a:t>
            </a:r>
          </a:p>
          <a:p>
            <a:pPr marL="285750" indent="-285750">
              <a:buFont typeface="Wingdings" pitchFamily="2" charset="2"/>
              <a:buChar char="ü"/>
            </a:pPr>
            <a:endParaRPr lang="en-US" sz="1600" dirty="0" smtClean="0"/>
          </a:p>
          <a:p>
            <a:pPr marL="285750" indent="-285750">
              <a:buFont typeface="Wingdings" pitchFamily="2" charset="2"/>
              <a:buChar char="ü"/>
            </a:pPr>
            <a:r>
              <a:rPr lang="en-US" sz="1600" dirty="0" smtClean="0"/>
              <a:t>Rate at which students with disabilities are suspended actually increased slightly </a:t>
            </a:r>
          </a:p>
          <a:p>
            <a:endParaRPr lang="en-US" sz="1600" dirty="0" smtClean="0"/>
          </a:p>
        </p:txBody>
      </p:sp>
      <p:sp>
        <p:nvSpPr>
          <p:cNvPr id="4" name="Slide Number Placeholder 3"/>
          <p:cNvSpPr>
            <a:spLocks noGrp="1"/>
          </p:cNvSpPr>
          <p:nvPr>
            <p:ph type="sldNum" sz="quarter" idx="10"/>
          </p:nvPr>
        </p:nvSpPr>
        <p:spPr/>
        <p:txBody>
          <a:bodyPr/>
          <a:lstStyle/>
          <a:p>
            <a:fld id="{CAA2D5F5-C5D3-42AA-850A-27F38199DF1A}" type="slidenum">
              <a:rPr lang="en-US" smtClean="0"/>
              <a:t>18</a:t>
            </a:fld>
            <a:endParaRPr lang="en-US" dirty="0"/>
          </a:p>
        </p:txBody>
      </p:sp>
    </p:spTree>
    <p:extLst>
      <p:ext uri="{BB962C8B-B14F-4D97-AF65-F5344CB8AC3E}">
        <p14:creationId xmlns:p14="http://schemas.microsoft.com/office/powerpoint/2010/main" val="3819144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is 6 months of arrest data</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19</a:t>
            </a:fld>
            <a:endParaRPr lang="en-US" dirty="0"/>
          </a:p>
        </p:txBody>
      </p:sp>
    </p:spTree>
    <p:extLst>
      <p:ext uri="{BB962C8B-B14F-4D97-AF65-F5344CB8AC3E}">
        <p14:creationId xmlns:p14="http://schemas.microsoft.com/office/powerpoint/2010/main" val="381914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Judge Kaye convened in 2011</a:t>
            </a:r>
          </a:p>
          <a:p>
            <a:endParaRPr lang="en-US" sz="1600" dirty="0" smtClean="0"/>
          </a:p>
          <a:p>
            <a:r>
              <a:rPr lang="en-US" sz="1600" dirty="0" smtClean="0"/>
              <a:t>Report is a distillation of</a:t>
            </a:r>
          </a:p>
          <a:p>
            <a:r>
              <a:rPr lang="en-US" sz="1600" dirty="0" smtClean="0"/>
              <a:t> 18 months of meetings</a:t>
            </a:r>
          </a:p>
          <a:p>
            <a:r>
              <a:rPr lang="en-US" sz="1600" dirty="0" smtClean="0"/>
              <a:t>Literature search</a:t>
            </a:r>
          </a:p>
          <a:p>
            <a:r>
              <a:rPr lang="en-US" sz="1600" dirty="0" smtClean="0"/>
              <a:t> expert interviews and presentations</a:t>
            </a:r>
          </a:p>
          <a:p>
            <a:r>
              <a:rPr lang="en-US" sz="1600" dirty="0" smtClean="0"/>
              <a:t>Data analysis</a:t>
            </a:r>
          </a:p>
          <a:p>
            <a:r>
              <a:rPr lang="en-US" sz="1600" dirty="0" smtClean="0"/>
              <a:t> Focus groups Judges, teachers, principals,</a:t>
            </a:r>
            <a:r>
              <a:rPr lang="en-US" sz="1600" baseline="0" dirty="0" smtClean="0"/>
              <a:t> dignity in schools</a:t>
            </a:r>
          </a:p>
          <a:p>
            <a:r>
              <a:rPr lang="en-US" sz="1600" baseline="0" dirty="0" smtClean="0"/>
              <a:t>School visits</a:t>
            </a:r>
          </a:p>
          <a:p>
            <a:r>
              <a:rPr lang="en-US" sz="1600" baseline="0" dirty="0" smtClean="0"/>
              <a:t>Data analysis</a:t>
            </a:r>
          </a:p>
          <a:p>
            <a:r>
              <a:rPr lang="en-US" sz="1600" baseline="0" dirty="0" smtClean="0"/>
              <a:t>Weeks of deliberation</a:t>
            </a:r>
          </a:p>
          <a:p>
            <a:endParaRPr lang="en-US" sz="1600" baseline="0" dirty="0" smtClean="0"/>
          </a:p>
          <a:p>
            <a:r>
              <a:rPr lang="en-US" sz="1600" dirty="0" smtClean="0"/>
              <a:t>Report released in 2014</a:t>
            </a:r>
          </a:p>
          <a:p>
            <a:r>
              <a:rPr lang="en-US" sz="1600" dirty="0" smtClean="0"/>
              <a:t> We hope that breaking this down can give you ideas on how to approach next steps</a:t>
            </a:r>
          </a:p>
          <a:p>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2</a:t>
            </a:fld>
            <a:endParaRPr lang="en-US" dirty="0"/>
          </a:p>
        </p:txBody>
      </p:sp>
    </p:spTree>
    <p:extLst>
      <p:ext uri="{BB962C8B-B14F-4D97-AF65-F5344CB8AC3E}">
        <p14:creationId xmlns:p14="http://schemas.microsoft.com/office/powerpoint/2010/main" val="3336247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--Consistently heard from TF members </a:t>
            </a:r>
          </a:p>
          <a:p>
            <a:r>
              <a:rPr lang="en-US" sz="1600" dirty="0" smtClean="0"/>
              <a:t> </a:t>
            </a:r>
            <a:r>
              <a:rPr lang="en-US" sz="1600" dirty="0"/>
              <a:t>schools cannot meet this challenge </a:t>
            </a:r>
            <a:r>
              <a:rPr lang="en-US" sz="1600" dirty="0" smtClean="0"/>
              <a:t>alone</a:t>
            </a:r>
          </a:p>
          <a:p>
            <a:endParaRPr lang="en-US" sz="1600" dirty="0"/>
          </a:p>
          <a:p>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20</a:t>
            </a:fld>
            <a:endParaRPr lang="en-US" dirty="0"/>
          </a:p>
        </p:txBody>
      </p:sp>
    </p:spTree>
    <p:extLst>
      <p:ext uri="{BB962C8B-B14F-4D97-AF65-F5344CB8AC3E}">
        <p14:creationId xmlns:p14="http://schemas.microsoft.com/office/powerpoint/2010/main" val="2363872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477000" cy="4800600"/>
          </a:xfrm>
        </p:spPr>
        <p:txBody>
          <a:bodyPr/>
          <a:lstStyle/>
          <a:p>
            <a:pPr lvl="0"/>
            <a:r>
              <a:rPr lang="en-US" sz="1600" dirty="0" smtClean="0"/>
              <a:t> Not going to spend a lot of time on the individual recommendations. Each recommendation has action steps</a:t>
            </a:r>
            <a:r>
              <a:rPr lang="en-US" sz="1600" baseline="0" dirty="0" smtClean="0"/>
              <a:t> that may be </a:t>
            </a:r>
            <a:r>
              <a:rPr lang="en-US" sz="1600" baseline="0" dirty="0" smtClean="0"/>
              <a:t>something </a:t>
            </a:r>
            <a:r>
              <a:rPr lang="en-US" sz="1600" baseline="0" dirty="0" smtClean="0"/>
              <a:t>your jurisdiction or school district may want to </a:t>
            </a:r>
            <a:r>
              <a:rPr lang="en-US" sz="1600" baseline="0" dirty="0" smtClean="0"/>
              <a:t>consider</a:t>
            </a:r>
          </a:p>
          <a:p>
            <a:pPr lvl="0"/>
            <a:endParaRPr lang="en-US" sz="1600" dirty="0" smtClean="0"/>
          </a:p>
          <a:p>
            <a:pPr lvl="0"/>
            <a:r>
              <a:rPr lang="en-US" sz="1600" dirty="0" smtClean="0"/>
              <a:t>In NYC we recommended that</a:t>
            </a:r>
            <a:r>
              <a:rPr lang="en-US" sz="1600" baseline="0" dirty="0" smtClean="0"/>
              <a:t> because the schools are under Mayoral control, that the mayor convene a leadership team. </a:t>
            </a:r>
            <a:endParaRPr lang="en-US" sz="1600" baseline="0" dirty="0" smtClean="0"/>
          </a:p>
          <a:p>
            <a:pPr lvl="0"/>
            <a:r>
              <a:rPr lang="en-US" sz="1600" baseline="0" dirty="0" smtClean="0"/>
              <a:t> </a:t>
            </a: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I can hear you all thinking what does that have to do with us??? WE are not NYC.  We know that  - however, I’d like you to think about the underlying premise of these recommendations</a:t>
            </a:r>
            <a:r>
              <a:rPr lang="en-US" sz="160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 </a:t>
            </a:r>
            <a:r>
              <a:rPr lang="en-US" sz="1600" baseline="0" dirty="0" smtClean="0"/>
              <a:t>Judge </a:t>
            </a:r>
            <a:r>
              <a:rPr lang="en-US" sz="1600" baseline="0" dirty="0" err="1" smtClean="0"/>
              <a:t>Teske</a:t>
            </a:r>
            <a:r>
              <a:rPr lang="en-US" sz="1600" baseline="0" dirty="0" smtClean="0"/>
              <a:t> talked about a judicially led team in Georgia. All day, speakers have lifted up the need for collaboration and community involvement to make a the changes we want to see to keep kids in school and out of court</a:t>
            </a:r>
            <a:r>
              <a:rPr lang="en-US" sz="160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We would like you all to think about how to build a collaboration around schools that brings together key stakeholders to talk about common goals and what resources can be brought to the table. </a:t>
            </a:r>
          </a:p>
          <a:p>
            <a:pPr lvl="0"/>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21</a:t>
            </a:fld>
            <a:endParaRPr lang="en-US" dirty="0"/>
          </a:p>
        </p:txBody>
      </p:sp>
    </p:spTree>
    <p:extLst>
      <p:ext uri="{BB962C8B-B14F-4D97-AF65-F5344CB8AC3E}">
        <p14:creationId xmlns:p14="http://schemas.microsoft.com/office/powerpoint/2010/main" val="236387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Highlight one other resource you received today </a:t>
            </a:r>
            <a:r>
              <a:rPr lang="en-US" sz="1600" dirty="0" smtClean="0"/>
              <a:t>that may assist your future discussions</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22</a:t>
            </a:fld>
            <a:endParaRPr lang="en-US" dirty="0"/>
          </a:p>
        </p:txBody>
      </p:sp>
    </p:spTree>
    <p:extLst>
      <p:ext uri="{BB962C8B-B14F-4D97-AF65-F5344CB8AC3E}">
        <p14:creationId xmlns:p14="http://schemas.microsoft.com/office/powerpoint/2010/main" val="2026220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Partner in the Summits - DCJS</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r>
              <a:rPr lang="en-US" sz="1600" dirty="0" smtClean="0"/>
              <a:t>Introduce </a:t>
            </a:r>
            <a:r>
              <a:rPr lang="en-US" sz="1600" b="1" dirty="0" smtClean="0"/>
              <a:t>Tom </a:t>
            </a:r>
            <a:r>
              <a:rPr lang="en-US" sz="1600" b="1" dirty="0" err="1" smtClean="0"/>
              <a:t>Andriola</a:t>
            </a:r>
            <a:r>
              <a:rPr lang="en-US" sz="1600" b="1" dirty="0" smtClean="0"/>
              <a:t>- Tom  </a:t>
            </a:r>
            <a:r>
              <a:rPr lang="en-US" sz="1600" dirty="0"/>
              <a:t>serves as the Director of Policy and Implementation for </a:t>
            </a:r>
            <a:r>
              <a:rPr lang="en-US" sz="1600" dirty="0" smtClean="0"/>
              <a:t>Governor Cuomo’s </a:t>
            </a:r>
            <a:endParaRPr lang="en-US" sz="1600" dirty="0"/>
          </a:p>
          <a:p>
            <a:r>
              <a:rPr lang="en-US" sz="1600" dirty="0"/>
              <a:t>Office of the Deputy Secretary for Public Safety.</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23</a:t>
            </a:fld>
            <a:endParaRPr lang="en-US" dirty="0"/>
          </a:p>
        </p:txBody>
      </p:sp>
    </p:spTree>
    <p:extLst>
      <p:ext uri="{BB962C8B-B14F-4D97-AF65-F5344CB8AC3E}">
        <p14:creationId xmlns:p14="http://schemas.microsoft.com/office/powerpoint/2010/main" val="3665099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2D5F5-C5D3-42AA-850A-27F38199DF1A}" type="slidenum">
              <a:rPr lang="en-US" smtClean="0"/>
              <a:t>24</a:t>
            </a:fld>
            <a:endParaRPr lang="en-US" dirty="0"/>
          </a:p>
        </p:txBody>
      </p:sp>
    </p:spTree>
    <p:extLst>
      <p:ext uri="{BB962C8B-B14F-4D97-AF65-F5344CB8AC3E}">
        <p14:creationId xmlns:p14="http://schemas.microsoft.com/office/powerpoint/2010/main" val="2746779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Send you off to the Brainstorming sessions. </a:t>
            </a:r>
            <a:endParaRPr lang="en-US" sz="1600" dirty="0"/>
          </a:p>
          <a:p>
            <a:endParaRPr lang="en-US" sz="1600" dirty="0" smtClean="0"/>
          </a:p>
          <a:p>
            <a:r>
              <a:rPr lang="en-US" sz="1600" smtClean="0"/>
              <a:t>Monroe County - here</a:t>
            </a:r>
            <a:endParaRPr lang="en-US" sz="1600" dirty="0" smtClean="0"/>
          </a:p>
          <a:p>
            <a:endParaRPr lang="en-US" sz="1600" dirty="0" smtClean="0"/>
          </a:p>
          <a:p>
            <a:r>
              <a:rPr lang="en-US" sz="1600" dirty="0" smtClean="0"/>
              <a:t>Erie County</a:t>
            </a:r>
          </a:p>
          <a:p>
            <a:endParaRPr lang="en-US" sz="1600" dirty="0"/>
          </a:p>
          <a:p>
            <a:r>
              <a:rPr lang="en-US" sz="1600" dirty="0" smtClean="0"/>
              <a:t>Other</a:t>
            </a:r>
            <a:endParaRPr lang="en-US" sz="1600" dirty="0" smtClean="0"/>
          </a:p>
        </p:txBody>
      </p:sp>
      <p:sp>
        <p:nvSpPr>
          <p:cNvPr id="4" name="Slide Number Placeholder 3"/>
          <p:cNvSpPr>
            <a:spLocks noGrp="1"/>
          </p:cNvSpPr>
          <p:nvPr>
            <p:ph type="sldNum" sz="quarter" idx="10"/>
          </p:nvPr>
        </p:nvSpPr>
        <p:spPr/>
        <p:txBody>
          <a:bodyPr/>
          <a:lstStyle/>
          <a:p>
            <a:fld id="{CAA2D5F5-C5D3-42AA-850A-27F38199DF1A}" type="slidenum">
              <a:rPr lang="en-US" smtClean="0"/>
              <a:t>25</a:t>
            </a:fld>
            <a:endParaRPr lang="en-US" dirty="0"/>
          </a:p>
        </p:txBody>
      </p:sp>
    </p:spTree>
    <p:extLst>
      <p:ext uri="{BB962C8B-B14F-4D97-AF65-F5344CB8AC3E}">
        <p14:creationId xmlns:p14="http://schemas.microsoft.com/office/powerpoint/2010/main" val="651822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2D5F5-C5D3-42AA-850A-27F38199DF1A}" type="slidenum">
              <a:rPr lang="en-US" smtClean="0"/>
              <a:t>26</a:t>
            </a:fld>
            <a:endParaRPr lang="en-US" dirty="0"/>
          </a:p>
        </p:txBody>
      </p:sp>
    </p:spTree>
    <p:extLst>
      <p:ext uri="{BB962C8B-B14F-4D97-AF65-F5344CB8AC3E}">
        <p14:creationId xmlns:p14="http://schemas.microsoft.com/office/powerpoint/2010/main" val="344243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smtClean="0"/>
              <a:t>CLIck</a:t>
            </a:r>
            <a:r>
              <a:rPr lang="en-US" sz="1800" dirty="0" smtClean="0"/>
              <a:t> CLICK </a:t>
            </a:r>
            <a:r>
              <a:rPr lang="en-US" sz="1800" dirty="0" err="1" smtClean="0"/>
              <a:t>CLICK</a:t>
            </a:r>
            <a:endParaRPr lang="en-US" sz="1800" dirty="0" smtClean="0"/>
          </a:p>
          <a:p>
            <a:endParaRPr lang="en-US" sz="1600" dirty="0" smtClean="0"/>
          </a:p>
          <a:p>
            <a:endParaRPr lang="en-US" sz="1600" dirty="0" smtClean="0"/>
          </a:p>
          <a:p>
            <a:r>
              <a:rPr lang="en-US" sz="1600" dirty="0" smtClean="0"/>
              <a:t>Diverse Group</a:t>
            </a:r>
          </a:p>
          <a:p>
            <a:r>
              <a:rPr lang="en-US" sz="1600" dirty="0" smtClean="0"/>
              <a:t>Judges</a:t>
            </a:r>
          </a:p>
          <a:p>
            <a:r>
              <a:rPr lang="en-US" sz="1600" dirty="0" smtClean="0"/>
              <a:t>Community </a:t>
            </a:r>
          </a:p>
          <a:p>
            <a:r>
              <a:rPr lang="en-US" sz="1600" dirty="0" smtClean="0"/>
              <a:t>Parents</a:t>
            </a:r>
            <a:r>
              <a:rPr lang="en-US" sz="1600" baseline="0" dirty="0" smtClean="0"/>
              <a:t> </a:t>
            </a:r>
          </a:p>
          <a:p>
            <a:r>
              <a:rPr lang="en-US" sz="1600" baseline="0" dirty="0" smtClean="0"/>
              <a:t>UFT &amp; CSA</a:t>
            </a:r>
          </a:p>
          <a:p>
            <a:r>
              <a:rPr lang="en-US" sz="1600" baseline="0" dirty="0" smtClean="0"/>
              <a:t>NYC DOE</a:t>
            </a:r>
            <a:br>
              <a:rPr lang="en-US" sz="1600" baseline="0" dirty="0" smtClean="0"/>
            </a:br>
            <a:r>
              <a:rPr lang="en-US" sz="1600" baseline="0" dirty="0" smtClean="0"/>
              <a:t> DAs </a:t>
            </a:r>
          </a:p>
          <a:p>
            <a:r>
              <a:rPr lang="en-US" sz="1600" baseline="0" dirty="0" smtClean="0"/>
              <a:t>ACS</a:t>
            </a:r>
          </a:p>
          <a:p>
            <a:r>
              <a:rPr lang="en-US" sz="1600" baseline="0" dirty="0" smtClean="0"/>
              <a:t>Advocacy groups:  AFC, CCC</a:t>
            </a:r>
          </a:p>
          <a:p>
            <a:r>
              <a:rPr lang="en-US" sz="1600" baseline="0" dirty="0" smtClean="0"/>
              <a:t>Attorneys </a:t>
            </a:r>
          </a:p>
          <a:p>
            <a:r>
              <a:rPr lang="en-US" sz="1600" baseline="0" dirty="0" smtClean="0"/>
              <a:t>National experts</a:t>
            </a:r>
          </a:p>
          <a:p>
            <a:r>
              <a:rPr lang="en-US" sz="1600" baseline="0" dirty="0" smtClean="0"/>
              <a:t> Academia</a:t>
            </a:r>
            <a:endParaRPr lang="en-US" sz="1600" dirty="0"/>
          </a:p>
        </p:txBody>
      </p:sp>
      <p:sp>
        <p:nvSpPr>
          <p:cNvPr id="4" name="Slide Number Placeholder 3"/>
          <p:cNvSpPr>
            <a:spLocks noGrp="1"/>
          </p:cNvSpPr>
          <p:nvPr>
            <p:ph type="sldNum" sz="quarter" idx="10"/>
          </p:nvPr>
        </p:nvSpPr>
        <p:spPr/>
        <p:txBody>
          <a:bodyPr/>
          <a:lstStyle/>
          <a:p>
            <a:fld id="{CAA2D5F5-C5D3-42AA-850A-27F38199DF1A}" type="slidenum">
              <a:rPr lang="en-US" smtClean="0"/>
              <a:t>3</a:t>
            </a:fld>
            <a:endParaRPr lang="en-US" dirty="0"/>
          </a:p>
        </p:txBody>
      </p:sp>
    </p:spTree>
    <p:extLst>
      <p:ext uri="{BB962C8B-B14F-4D97-AF65-F5344CB8AC3E}">
        <p14:creationId xmlns:p14="http://schemas.microsoft.com/office/powerpoint/2010/main" val="343037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2D5F5-C5D3-42AA-850A-27F38199DF1A}" type="slidenum">
              <a:rPr lang="en-US" smtClean="0"/>
              <a:t>4</a:t>
            </a:fld>
            <a:endParaRPr lang="en-US" dirty="0"/>
          </a:p>
        </p:txBody>
      </p:sp>
    </p:spTree>
    <p:extLst>
      <p:ext uri="{BB962C8B-B14F-4D97-AF65-F5344CB8AC3E}">
        <p14:creationId xmlns:p14="http://schemas.microsoft.com/office/powerpoint/2010/main" val="98270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2D5F5-C5D3-42AA-850A-27F38199DF1A}" type="slidenum">
              <a:rPr lang="en-US" smtClean="0"/>
              <a:t>5</a:t>
            </a:fld>
            <a:endParaRPr lang="en-US" dirty="0"/>
          </a:p>
        </p:txBody>
      </p:sp>
    </p:spTree>
    <p:extLst>
      <p:ext uri="{BB962C8B-B14F-4D97-AF65-F5344CB8AC3E}">
        <p14:creationId xmlns:p14="http://schemas.microsoft.com/office/powerpoint/2010/main" val="418498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FINDINGS:</a:t>
            </a:r>
            <a:r>
              <a:rPr lang="en-US" sz="1600" baseline="0" dirty="0" smtClean="0"/>
              <a:t> REALLY A REVIEW OF WHAT YOU HEARD </a:t>
            </a:r>
            <a:r>
              <a:rPr lang="en-US" sz="1600" baseline="0" dirty="0" smtClean="0"/>
              <a:t>TODAY</a:t>
            </a:r>
          </a:p>
          <a:p>
            <a:endParaRPr lang="en-US" sz="1600" dirty="0"/>
          </a:p>
          <a:p>
            <a:pPr marL="342900" indent="-342900">
              <a:buAutoNum type="arabicPeriod"/>
            </a:pPr>
            <a:r>
              <a:rPr lang="en-US" sz="1600" dirty="0" smtClean="0"/>
              <a:t>Slide </a:t>
            </a:r>
            <a:r>
              <a:rPr lang="en-US" sz="1600" dirty="0"/>
              <a:t>shows that </a:t>
            </a:r>
            <a:r>
              <a:rPr lang="en-US" sz="1600" dirty="0" smtClean="0"/>
              <a:t>Youth </a:t>
            </a:r>
            <a:r>
              <a:rPr lang="en-US" sz="1600" dirty="0"/>
              <a:t>with discretionary  - NOT zero tolerance - suspensions are 3X as likely to have later contact with the Justice system</a:t>
            </a:r>
          </a:p>
          <a:p>
            <a:r>
              <a:rPr lang="en-US" sz="1600" dirty="0" smtClean="0"/>
              <a:t>Moreover, </a:t>
            </a:r>
            <a:endParaRPr lang="en-US" sz="1600" dirty="0" smtClean="0"/>
          </a:p>
          <a:p>
            <a:r>
              <a:rPr lang="en-US" sz="1600" b="1" kern="1200" dirty="0" smtClean="0">
                <a:solidFill>
                  <a:schemeClr val="tx1"/>
                </a:solidFill>
                <a:effectLst/>
                <a:latin typeface="+mn-lt"/>
                <a:ea typeface="+mn-ea"/>
                <a:cs typeface="+mn-cs"/>
              </a:rPr>
              <a:t>OUT-OF-SCHOOL </a:t>
            </a:r>
            <a:r>
              <a:rPr lang="en-US" sz="1600" b="1" kern="1200" dirty="0" smtClean="0">
                <a:solidFill>
                  <a:schemeClr val="tx1"/>
                </a:solidFill>
                <a:effectLst/>
                <a:latin typeface="+mn-lt"/>
                <a:ea typeface="+mn-ea"/>
                <a:cs typeface="+mn-cs"/>
              </a:rPr>
              <a:t>SUSPENSIONS </a:t>
            </a:r>
            <a:r>
              <a:rPr lang="en-US" sz="1600" kern="1200" dirty="0" smtClean="0">
                <a:solidFill>
                  <a:schemeClr val="tx1"/>
                </a:solidFill>
                <a:effectLst/>
                <a:latin typeface="+mn-lt"/>
                <a:ea typeface="+mn-ea"/>
                <a:cs typeface="+mn-cs"/>
              </a:rPr>
              <a:t>are linked to </a:t>
            </a:r>
            <a:r>
              <a:rPr lang="en-US" sz="1600" b="1" kern="1200" dirty="0" smtClean="0">
                <a:solidFill>
                  <a:schemeClr val="tx1"/>
                </a:solidFill>
                <a:effectLst/>
                <a:latin typeface="+mn-lt"/>
                <a:ea typeface="+mn-ea"/>
                <a:cs typeface="+mn-cs"/>
              </a:rPr>
              <a:t>FALLING BEHIND</a:t>
            </a:r>
            <a:r>
              <a:rPr lang="en-US" sz="1600" kern="1200" dirty="0" smtClean="0">
                <a:solidFill>
                  <a:schemeClr val="tx1"/>
                </a:solidFill>
                <a:effectLst/>
                <a:latin typeface="+mn-lt"/>
                <a:ea typeface="+mn-ea"/>
                <a:cs typeface="+mn-cs"/>
              </a:rPr>
              <a:t> in school,  </a:t>
            </a:r>
            <a:r>
              <a:rPr lang="en-US" sz="1600" b="1" kern="1200" dirty="0" smtClean="0">
                <a:solidFill>
                  <a:schemeClr val="tx1"/>
                </a:solidFill>
                <a:effectLst/>
                <a:latin typeface="+mn-lt"/>
                <a:ea typeface="+mn-ea"/>
                <a:cs typeface="+mn-cs"/>
              </a:rPr>
              <a:t>FAILING</a:t>
            </a:r>
            <a:r>
              <a:rPr lang="en-US" sz="1600" kern="1200" dirty="0" smtClean="0">
                <a:solidFill>
                  <a:schemeClr val="tx1"/>
                </a:solidFill>
                <a:effectLst/>
                <a:latin typeface="+mn-lt"/>
                <a:ea typeface="+mn-ea"/>
                <a:cs typeface="+mn-cs"/>
              </a:rPr>
              <a:t> a grade, </a:t>
            </a:r>
            <a:r>
              <a:rPr lang="en-US" sz="1600" b="1" kern="1200" dirty="0" smtClean="0">
                <a:solidFill>
                  <a:schemeClr val="tx1"/>
                </a:solidFill>
                <a:effectLst/>
                <a:latin typeface="+mn-lt"/>
                <a:ea typeface="+mn-ea"/>
                <a:cs typeface="+mn-cs"/>
              </a:rPr>
              <a:t>DROPPING OUT</a:t>
            </a:r>
            <a:r>
              <a:rPr lang="en-US" sz="1600" kern="1200" dirty="0" smtClean="0">
                <a:solidFill>
                  <a:schemeClr val="tx1"/>
                </a:solidFill>
                <a:effectLst/>
                <a:latin typeface="+mn-lt"/>
                <a:ea typeface="+mn-ea"/>
                <a:cs typeface="+mn-cs"/>
              </a:rPr>
              <a:t> of school, committing a </a:t>
            </a:r>
            <a:r>
              <a:rPr lang="en-US" sz="1600" b="1" kern="1200" dirty="0" smtClean="0">
                <a:solidFill>
                  <a:schemeClr val="tx1"/>
                </a:solidFill>
                <a:effectLst/>
                <a:latin typeface="+mn-lt"/>
                <a:ea typeface="+mn-ea"/>
                <a:cs typeface="+mn-cs"/>
              </a:rPr>
              <a:t>CRIME</a:t>
            </a:r>
            <a:r>
              <a:rPr lang="en-US" sz="1600" kern="1200" dirty="0" smtClean="0">
                <a:solidFill>
                  <a:schemeClr val="tx1"/>
                </a:solidFill>
                <a:effectLst/>
                <a:latin typeface="+mn-lt"/>
                <a:ea typeface="+mn-ea"/>
                <a:cs typeface="+mn-cs"/>
              </a:rPr>
              <a:t> and  becoming </a:t>
            </a:r>
            <a:r>
              <a:rPr lang="en-US" sz="1600" b="1" kern="1200" dirty="0" smtClean="0">
                <a:solidFill>
                  <a:schemeClr val="tx1"/>
                </a:solidFill>
                <a:effectLst/>
                <a:latin typeface="+mn-lt"/>
                <a:ea typeface="+mn-ea"/>
                <a:cs typeface="+mn-cs"/>
              </a:rPr>
              <a:t>INCARCERATED</a:t>
            </a:r>
            <a:r>
              <a:rPr lang="en-US" sz="1600" kern="1200" dirty="0" smtClean="0">
                <a:solidFill>
                  <a:schemeClr val="tx1"/>
                </a:solidFill>
                <a:effectLst/>
                <a:latin typeface="+mn-lt"/>
                <a:ea typeface="+mn-ea"/>
                <a:cs typeface="+mn-cs"/>
              </a:rPr>
              <a:t> as an adult. Multiple suspensions exacerbate the effects.</a:t>
            </a:r>
            <a:r>
              <a:rPr lang="en-US" sz="1600" kern="1200" baseline="30000" dirty="0" smtClean="0">
                <a:solidFill>
                  <a:schemeClr val="tx1"/>
                </a:solidFill>
                <a:effectLst/>
                <a:latin typeface="+mn-lt"/>
                <a:ea typeface="+mn-ea"/>
                <a:cs typeface="+mn-cs"/>
              </a:rPr>
              <a:t>2</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a:t>
            </a:r>
            <a:r>
              <a:rPr lang="en-US" sz="1600" b="1" kern="1200" dirty="0" smtClean="0">
                <a:solidFill>
                  <a:schemeClr val="tx1"/>
                </a:solidFill>
                <a:effectLst/>
                <a:latin typeface="+mn-lt"/>
                <a:ea typeface="+mn-ea"/>
                <a:cs typeface="+mn-cs"/>
              </a:rPr>
              <a:t>STUDENTS SUSPENDED</a:t>
            </a:r>
            <a:r>
              <a:rPr lang="en-US" sz="1600" kern="1200" dirty="0" smtClean="0">
                <a:solidFill>
                  <a:schemeClr val="tx1"/>
                </a:solidFill>
                <a:effectLst/>
                <a:latin typeface="+mn-lt"/>
                <a:ea typeface="+mn-ea"/>
                <a:cs typeface="+mn-cs"/>
              </a:rPr>
              <a:t> 3 or more times by 10</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grade are </a:t>
            </a:r>
            <a:r>
              <a:rPr lang="en-US" sz="1600" b="1" kern="1200" dirty="0" smtClean="0">
                <a:solidFill>
                  <a:schemeClr val="tx1"/>
                </a:solidFill>
                <a:effectLst/>
                <a:latin typeface="+mn-lt"/>
                <a:ea typeface="+mn-ea"/>
                <a:cs typeface="+mn-cs"/>
              </a:rPr>
              <a:t>5</a:t>
            </a:r>
            <a:r>
              <a:rPr lang="en-US" sz="1600" kern="1200" dirty="0" smtClean="0">
                <a:solidFill>
                  <a:schemeClr val="tx1"/>
                </a:solidFill>
                <a:effectLst/>
                <a:latin typeface="+mn-lt"/>
                <a:ea typeface="+mn-ea"/>
                <a:cs typeface="+mn-cs"/>
              </a:rPr>
              <a:t> times  more likely to </a:t>
            </a:r>
            <a:r>
              <a:rPr lang="en-US" sz="1600" b="1" kern="1200" dirty="0" smtClean="0">
                <a:solidFill>
                  <a:schemeClr val="tx1"/>
                </a:solidFill>
                <a:effectLst/>
                <a:latin typeface="+mn-lt"/>
                <a:ea typeface="+mn-ea"/>
                <a:cs typeface="+mn-cs"/>
              </a:rPr>
              <a:t>DROP OUT</a:t>
            </a:r>
            <a:r>
              <a:rPr lang="en-US" sz="1600" kern="1200" dirty="0" smtClean="0">
                <a:solidFill>
                  <a:schemeClr val="tx1"/>
                </a:solidFill>
                <a:effectLst/>
                <a:latin typeface="+mn-lt"/>
                <a:ea typeface="+mn-ea"/>
                <a:cs typeface="+mn-cs"/>
              </a:rPr>
              <a:t> compared to peers with fewer or no </a:t>
            </a:r>
            <a:r>
              <a:rPr lang="en-US" sz="1600" kern="1200" dirty="0" smtClean="0">
                <a:solidFill>
                  <a:schemeClr val="tx1"/>
                </a:solidFill>
                <a:effectLst/>
                <a:latin typeface="+mn-lt"/>
                <a:ea typeface="+mn-ea"/>
                <a:cs typeface="+mn-cs"/>
              </a:rPr>
              <a:t> suspensions.</a:t>
            </a:r>
            <a:r>
              <a:rPr lang="en-US" sz="1600" kern="1200" baseline="30000" dirty="0" smtClean="0">
                <a:solidFill>
                  <a:schemeClr val="tx1"/>
                </a:solidFill>
                <a:effectLst/>
                <a:latin typeface="+mn-lt"/>
                <a:ea typeface="+mn-ea"/>
                <a:cs typeface="+mn-cs"/>
              </a:rPr>
              <a:t>3</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a:t>
            </a:r>
          </a:p>
          <a:p>
            <a:pPr marL="342900" indent="-342900">
              <a:buAutoNum type="arabicPeriod"/>
            </a:pPr>
            <a:endParaRPr lang="en-US" sz="1600" dirty="0" smtClean="0"/>
          </a:p>
        </p:txBody>
      </p:sp>
      <p:sp>
        <p:nvSpPr>
          <p:cNvPr id="4" name="Slide Number Placeholder 3"/>
          <p:cNvSpPr>
            <a:spLocks noGrp="1"/>
          </p:cNvSpPr>
          <p:nvPr>
            <p:ph type="sldNum" sz="quarter" idx="10"/>
          </p:nvPr>
        </p:nvSpPr>
        <p:spPr/>
        <p:txBody>
          <a:bodyPr/>
          <a:lstStyle/>
          <a:p>
            <a:fld id="{CAA2D5F5-C5D3-42AA-850A-27F38199DF1A}" type="slidenum">
              <a:rPr lang="en-US" smtClean="0"/>
              <a:t>6</a:t>
            </a:fld>
            <a:endParaRPr lang="en-US" dirty="0"/>
          </a:p>
        </p:txBody>
      </p:sp>
    </p:spTree>
    <p:extLst>
      <p:ext uri="{BB962C8B-B14F-4D97-AF65-F5344CB8AC3E}">
        <p14:creationId xmlns:p14="http://schemas.microsoft.com/office/powerpoint/2010/main" val="320383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6948" indent="-336948">
              <a:spcAft>
                <a:spcPts val="1196"/>
              </a:spcAft>
              <a:buSzPct val="84000"/>
              <a:buFont typeface="Wingdings" pitchFamily="2" charset="2"/>
              <a:buChar char="q"/>
            </a:pPr>
            <a:r>
              <a:rPr lang="en-US" sz="1600" b="1" dirty="0">
                <a:solidFill>
                  <a:schemeClr val="bg1"/>
                </a:solidFill>
              </a:rPr>
              <a:t>First arrest</a:t>
            </a:r>
            <a:r>
              <a:rPr lang="en-US" sz="1600" dirty="0">
                <a:solidFill>
                  <a:schemeClr val="bg1"/>
                </a:solidFill>
              </a:rPr>
              <a:t> almost  2 times more likely to </a:t>
            </a:r>
            <a:r>
              <a:rPr lang="en-US" sz="1600" b="1" dirty="0">
                <a:solidFill>
                  <a:schemeClr val="bg1"/>
                </a:solidFill>
              </a:rPr>
              <a:t>drop out</a:t>
            </a:r>
            <a:r>
              <a:rPr lang="en-US" sz="1600" dirty="0">
                <a:solidFill>
                  <a:schemeClr val="bg1"/>
                </a:solidFill>
              </a:rPr>
              <a:t> of school </a:t>
            </a:r>
            <a:r>
              <a:rPr lang="en-US" sz="1600" dirty="0">
                <a:solidFill>
                  <a:schemeClr val="bg1"/>
                </a:solidFill>
                <a:cs typeface="Times New Roman" pitchFamily="18" charset="0"/>
              </a:rPr>
              <a:t>(Sweeten, 2006) </a:t>
            </a:r>
          </a:p>
        </p:txBody>
      </p:sp>
      <p:sp>
        <p:nvSpPr>
          <p:cNvPr id="4" name="Slide Number Placeholder 3"/>
          <p:cNvSpPr>
            <a:spLocks noGrp="1"/>
          </p:cNvSpPr>
          <p:nvPr>
            <p:ph type="sldNum" sz="quarter" idx="10"/>
          </p:nvPr>
        </p:nvSpPr>
        <p:spPr/>
        <p:txBody>
          <a:bodyPr/>
          <a:lstStyle/>
          <a:p>
            <a:fld id="{CAA2D5F5-C5D3-42AA-850A-27F38199DF1A}" type="slidenum">
              <a:rPr lang="en-US" smtClean="0"/>
              <a:t>7</a:t>
            </a:fld>
            <a:endParaRPr lang="en-US" dirty="0"/>
          </a:p>
        </p:txBody>
      </p:sp>
    </p:spTree>
    <p:extLst>
      <p:ext uri="{BB962C8B-B14F-4D97-AF65-F5344CB8AC3E}">
        <p14:creationId xmlns:p14="http://schemas.microsoft.com/office/powerpoint/2010/main" val="320383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6948" indent="-336948">
              <a:spcAft>
                <a:spcPts val="1196"/>
              </a:spcAft>
              <a:buSzPct val="84000"/>
              <a:buFont typeface="Wingdings" pitchFamily="2" charset="2"/>
              <a:buChar char="q"/>
            </a:pPr>
            <a:r>
              <a:rPr lang="en-US" sz="1600" b="1" dirty="0">
                <a:solidFill>
                  <a:schemeClr val="bg1"/>
                </a:solidFill>
                <a:cs typeface="Times New Roman" pitchFamily="18" charset="0"/>
              </a:rPr>
              <a:t>Youth with Court appearance </a:t>
            </a:r>
            <a:r>
              <a:rPr lang="en-US" sz="1600" dirty="0">
                <a:solidFill>
                  <a:schemeClr val="bg1"/>
                </a:solidFill>
                <a:cs typeface="Times New Roman" pitchFamily="18" charset="0"/>
              </a:rPr>
              <a:t>following first arrest are nearly  4 times more likely to </a:t>
            </a:r>
            <a:r>
              <a:rPr lang="en-US" sz="1600" b="1" dirty="0">
                <a:solidFill>
                  <a:schemeClr val="bg1"/>
                </a:solidFill>
                <a:cs typeface="Times New Roman" pitchFamily="18" charset="0"/>
              </a:rPr>
              <a:t>drop out </a:t>
            </a:r>
            <a:r>
              <a:rPr lang="en-US" sz="1600" dirty="0">
                <a:solidFill>
                  <a:schemeClr val="bg1"/>
                </a:solidFill>
                <a:cs typeface="Times New Roman" pitchFamily="18" charset="0"/>
              </a:rPr>
              <a:t>of school (Sweeten, 2006) </a:t>
            </a:r>
            <a:endParaRPr lang="en-US" sz="1600" dirty="0">
              <a:solidFill>
                <a:schemeClr val="bg1"/>
              </a:solidFill>
            </a:endParaRPr>
          </a:p>
        </p:txBody>
      </p:sp>
      <p:sp>
        <p:nvSpPr>
          <p:cNvPr id="4" name="Slide Number Placeholder 3"/>
          <p:cNvSpPr>
            <a:spLocks noGrp="1"/>
          </p:cNvSpPr>
          <p:nvPr>
            <p:ph type="sldNum" sz="quarter" idx="10"/>
          </p:nvPr>
        </p:nvSpPr>
        <p:spPr/>
        <p:txBody>
          <a:bodyPr/>
          <a:lstStyle/>
          <a:p>
            <a:fld id="{CAA2D5F5-C5D3-42AA-850A-27F38199DF1A}" type="slidenum">
              <a:rPr lang="en-US" smtClean="0"/>
              <a:t>8</a:t>
            </a:fld>
            <a:endParaRPr lang="en-US" dirty="0"/>
          </a:p>
        </p:txBody>
      </p:sp>
    </p:spTree>
    <p:extLst>
      <p:ext uri="{BB962C8B-B14F-4D97-AF65-F5344CB8AC3E}">
        <p14:creationId xmlns:p14="http://schemas.microsoft.com/office/powerpoint/2010/main" val="320383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6948" indent="-336948">
              <a:spcAft>
                <a:spcPts val="1196"/>
              </a:spcAft>
              <a:buSzPct val="84000"/>
              <a:buFont typeface="Wingdings" pitchFamily="2" charset="2"/>
              <a:buChar char="q"/>
            </a:pPr>
            <a:r>
              <a:rPr lang="en-US" sz="1600" dirty="0">
                <a:solidFill>
                  <a:schemeClr val="bg1"/>
                </a:solidFill>
                <a:cs typeface="Times New Roman" pitchFamily="18" charset="0"/>
              </a:rPr>
              <a:t>Low income youth with </a:t>
            </a:r>
            <a:r>
              <a:rPr lang="en-US" sz="1600" b="1" dirty="0">
                <a:solidFill>
                  <a:schemeClr val="bg1"/>
                </a:solidFill>
                <a:cs typeface="Times New Roman" pitchFamily="18" charset="0"/>
              </a:rPr>
              <a:t>juvenile court involvement </a:t>
            </a:r>
            <a:r>
              <a:rPr lang="en-US" sz="1600" dirty="0">
                <a:solidFill>
                  <a:schemeClr val="bg1"/>
                </a:solidFill>
                <a:cs typeface="Times New Roman" pitchFamily="18" charset="0"/>
              </a:rPr>
              <a:t>are</a:t>
            </a:r>
            <a:r>
              <a:rPr lang="en-US" sz="1600" b="1" dirty="0">
                <a:solidFill>
                  <a:schemeClr val="bg1"/>
                </a:solidFill>
                <a:cs typeface="Times New Roman" pitchFamily="18" charset="0"/>
              </a:rPr>
              <a:t>  7</a:t>
            </a:r>
            <a:r>
              <a:rPr lang="en-US" sz="1600" dirty="0">
                <a:solidFill>
                  <a:schemeClr val="bg1"/>
                </a:solidFill>
                <a:cs typeface="Times New Roman" pitchFamily="18" charset="0"/>
              </a:rPr>
              <a:t>  </a:t>
            </a:r>
            <a:r>
              <a:rPr lang="en-US" sz="1600" dirty="0" smtClean="0">
                <a:solidFill>
                  <a:schemeClr val="bg1"/>
                </a:solidFill>
                <a:cs typeface="Times New Roman" pitchFamily="18" charset="0"/>
              </a:rPr>
              <a:t>s </a:t>
            </a:r>
            <a:r>
              <a:rPr lang="en-US" sz="1600" dirty="0">
                <a:solidFill>
                  <a:schemeClr val="bg1"/>
                </a:solidFill>
                <a:cs typeface="Times New Roman" pitchFamily="18" charset="0"/>
              </a:rPr>
              <a:t>more likely to have</a:t>
            </a:r>
            <a:r>
              <a:rPr lang="en-US" sz="1600" b="1" dirty="0">
                <a:solidFill>
                  <a:schemeClr val="bg1"/>
                </a:solidFill>
                <a:cs typeface="Times New Roman" pitchFamily="18" charset="0"/>
              </a:rPr>
              <a:t> adult criminal records </a:t>
            </a:r>
            <a:r>
              <a:rPr lang="en-US" sz="1600" dirty="0">
                <a:solidFill>
                  <a:schemeClr val="bg1"/>
                </a:solidFill>
                <a:cs typeface="Times New Roman" pitchFamily="18" charset="0"/>
              </a:rPr>
              <a:t>compared to youth with same background/no court involvement (</a:t>
            </a:r>
            <a:r>
              <a:rPr lang="en-US" sz="1600" dirty="0" err="1">
                <a:solidFill>
                  <a:schemeClr val="bg1"/>
                </a:solidFill>
                <a:cs typeface="Times New Roman" pitchFamily="18" charset="0"/>
              </a:rPr>
              <a:t>Gatti</a:t>
            </a:r>
            <a:r>
              <a:rPr lang="en-US" sz="1600" dirty="0">
                <a:solidFill>
                  <a:schemeClr val="bg1"/>
                </a:solidFill>
                <a:cs typeface="Times New Roman" pitchFamily="18" charset="0"/>
              </a:rPr>
              <a:t> et al., 2009</a:t>
            </a:r>
            <a:r>
              <a:rPr lang="en-US" sz="1600" dirty="0" smtClean="0">
                <a:solidFill>
                  <a:schemeClr val="bg1"/>
                </a:solidFill>
                <a:cs typeface="Times New Roman" pitchFamily="18" charset="0"/>
              </a:rPr>
              <a:t>)</a:t>
            </a:r>
          </a:p>
          <a:p>
            <a:pPr marL="336948" indent="-336948">
              <a:spcAft>
                <a:spcPts val="1196"/>
              </a:spcAft>
              <a:buSzPct val="84000"/>
              <a:buFont typeface="Wingdings" pitchFamily="2" charset="2"/>
              <a:buChar char="q"/>
            </a:pPr>
            <a:endParaRPr lang="en-US" sz="1100" dirty="0">
              <a:solidFill>
                <a:schemeClr val="bg1"/>
              </a:solidFill>
              <a:cs typeface="Times New Roman" pitchFamily="18" charset="0"/>
            </a:endParaRPr>
          </a:p>
          <a:p>
            <a:r>
              <a:rPr lang="en-US" sz="1100" dirty="0"/>
              <a:t>-… </a:t>
            </a:r>
            <a:r>
              <a:rPr lang="en-US" sz="1600" dirty="0"/>
              <a:t>All of this strongly suggested that we are not going to </a:t>
            </a:r>
            <a:r>
              <a:rPr lang="en-US" sz="1600" dirty="0" smtClean="0"/>
              <a:t>make </a:t>
            </a:r>
            <a:r>
              <a:rPr lang="en-US" sz="1600" dirty="0"/>
              <a:t>the progress we need to make on improving academic outcomes, or on reducing crime, unless we address troubling rates of suspensions, summonses, and arrests in </a:t>
            </a:r>
            <a:r>
              <a:rPr lang="en-US" sz="1600" dirty="0" smtClean="0"/>
              <a:t>schools</a:t>
            </a:r>
          </a:p>
          <a:p>
            <a:endParaRPr lang="en-US" sz="1600" dirty="0"/>
          </a:p>
          <a:p>
            <a:r>
              <a:rPr lang="en-US" sz="1600" dirty="0"/>
              <a:t>-on the flip side, we were encouraged by what we learned from places like LA and Baltimore, which had reduced their suspensions considerably while increasing indicators of academic achievement, such as test scores and graduation rates.</a:t>
            </a:r>
          </a:p>
          <a:p>
            <a:r>
              <a:rPr lang="en-US" sz="1600" dirty="0"/>
              <a:t>-So, we started to delve further into NYC’s data.</a:t>
            </a:r>
          </a:p>
          <a:p>
            <a:pPr>
              <a:spcAft>
                <a:spcPts val="1196"/>
              </a:spcAft>
              <a:buSzPct val="84000"/>
            </a:pPr>
            <a:endParaRPr lang="en-US" sz="1100" dirty="0">
              <a:solidFill>
                <a:schemeClr val="bg1"/>
              </a:solidFill>
            </a:endParaRPr>
          </a:p>
        </p:txBody>
      </p:sp>
      <p:sp>
        <p:nvSpPr>
          <p:cNvPr id="4" name="Slide Number Placeholder 3"/>
          <p:cNvSpPr>
            <a:spLocks noGrp="1"/>
          </p:cNvSpPr>
          <p:nvPr>
            <p:ph type="sldNum" sz="quarter" idx="10"/>
          </p:nvPr>
        </p:nvSpPr>
        <p:spPr/>
        <p:txBody>
          <a:bodyPr/>
          <a:lstStyle/>
          <a:p>
            <a:fld id="{CAA2D5F5-C5D3-42AA-850A-27F38199DF1A}" type="slidenum">
              <a:rPr lang="en-US" smtClean="0"/>
              <a:t>9</a:t>
            </a:fld>
            <a:endParaRPr lang="en-US" dirty="0"/>
          </a:p>
        </p:txBody>
      </p:sp>
    </p:spTree>
    <p:extLst>
      <p:ext uri="{BB962C8B-B14F-4D97-AF65-F5344CB8AC3E}">
        <p14:creationId xmlns:p14="http://schemas.microsoft.com/office/powerpoint/2010/main" val="320383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507AFAF-9079-477F-AFFC-B239F51792F0}" type="slidenum">
              <a:rPr lang="en-US" smtClean="0"/>
              <a:t>‹#›</a:t>
            </a:fld>
            <a:endParaRPr lang="en-US" dirty="0"/>
          </a:p>
        </p:txBody>
      </p:sp>
      <p:sp>
        <p:nvSpPr>
          <p:cNvPr id="12" name="Footer Placeholder 11"/>
          <p:cNvSpPr>
            <a:spLocks noGrp="1"/>
          </p:cNvSpPr>
          <p:nvPr>
            <p:ph type="ftr" sz="quarter" idx="12"/>
          </p:nvPr>
        </p:nvSpPr>
        <p:spPr>
          <a:xfrm>
            <a:off x="3048000" y="6356350"/>
            <a:ext cx="3352800" cy="274320"/>
          </a:xfrm>
          <a:prstGeom prst="rect">
            <a:avLst/>
          </a:prstGeom>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B4EA2C3E-92CE-4127-9BC4-945642D62E8A}" type="datetimeFigureOut">
              <a:rPr lang="en-US" smtClean="0"/>
              <a:t>5/8/2014</a:t>
            </a:fld>
            <a:endParaRPr lang="en-US" dirty="0"/>
          </a:p>
        </p:txBody>
      </p:sp>
      <p:sp>
        <p:nvSpPr>
          <p:cNvPr id="5" name="Footer Placeholder 4"/>
          <p:cNvSpPr>
            <a:spLocks noGrp="1"/>
          </p:cNvSpPr>
          <p:nvPr>
            <p:ph type="ftr" sz="quarter" idx="11"/>
          </p:nvPr>
        </p:nvSpPr>
        <p:spPr>
          <a:xfrm>
            <a:off x="3048000" y="6356350"/>
            <a:ext cx="3352800" cy="27432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07AFAF-9079-477F-AFFC-B239F51792F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1" y="147319"/>
            <a:ext cx="1956047"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9"/>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048000" y="6356350"/>
            <a:ext cx="3352800" cy="27432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507AFAF-9079-477F-AFFC-B239F51792F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1E0E031C-FD11-4EBC-B344-85082B9FE8AE}" type="datetimeFigureOut">
              <a:rPr lang="en-US">
                <a:solidFill>
                  <a:srgbClr val="575F6D"/>
                </a:solidFill>
              </a:rPr>
              <a:pPr>
                <a:defRPr/>
              </a:pPr>
              <a:t>5/8/2014</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91B555E8-8991-4126-8F13-AEAA7413D630}" type="slidenum">
              <a:rPr lang="en-US"/>
              <a:pPr>
                <a:defRPr/>
              </a:pPr>
              <a:t>‹#›</a:t>
            </a:fld>
            <a:endParaRPr lang="en-US"/>
          </a:p>
        </p:txBody>
      </p:sp>
    </p:spTree>
    <p:extLst>
      <p:ext uri="{BB962C8B-B14F-4D97-AF65-F5344CB8AC3E}">
        <p14:creationId xmlns:p14="http://schemas.microsoft.com/office/powerpoint/2010/main" val="240762106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329EF488-EA33-47D7-BDE5-05F5A879D25F}" type="datetimeFigureOut">
              <a:rPr lang="en-US">
                <a:solidFill>
                  <a:srgbClr val="575F6D"/>
                </a:solidFill>
              </a:rPr>
              <a:pPr>
                <a:defRPr/>
              </a:pPr>
              <a:t>5/8/2014</a:t>
            </a:fld>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961F66DF-2864-486A-B525-74E3A0881FAE}"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66717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C841BB6B-5953-4F7F-8F13-9BE92DCCF8C7}" type="datetimeFigureOut">
              <a:rPr lang="en-US">
                <a:solidFill>
                  <a:srgbClr val="FFF39D"/>
                </a:solidFill>
              </a:rPr>
              <a:pPr>
                <a:defRPr/>
              </a:pPr>
              <a:t>5/8/2014</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058CD56E-B8A6-4E7F-8507-9C353D1FA669}" type="slidenum">
              <a:rPr lang="en-US"/>
              <a:pPr>
                <a:defRPr/>
              </a:pPr>
              <a:t>‹#›</a:t>
            </a:fld>
            <a:endParaRPr lang="en-US"/>
          </a:p>
        </p:txBody>
      </p:sp>
    </p:spTree>
    <p:extLst>
      <p:ext uri="{BB962C8B-B14F-4D97-AF65-F5344CB8AC3E}">
        <p14:creationId xmlns:p14="http://schemas.microsoft.com/office/powerpoint/2010/main" val="29647170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006BB3C-0B5B-40EE-85E5-B0A83D4D31AF}" type="datetimeFigureOut">
              <a:rPr lang="en-US">
                <a:solidFill>
                  <a:srgbClr val="575F6D"/>
                </a:solidFill>
              </a:rPr>
              <a:pPr>
                <a:defRPr/>
              </a:pPr>
              <a:t>5/8/2014</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38F3181C-4170-4608-AA04-1B225009DC17}" type="slidenum">
              <a:rPr lang="en-US"/>
              <a:pPr>
                <a:defRPr/>
              </a:pPr>
              <a:t>‹#›</a:t>
            </a:fld>
            <a:endParaRPr lang="en-US"/>
          </a:p>
        </p:txBody>
      </p:sp>
    </p:spTree>
    <p:extLst>
      <p:ext uri="{BB962C8B-B14F-4D97-AF65-F5344CB8AC3E}">
        <p14:creationId xmlns:p14="http://schemas.microsoft.com/office/powerpoint/2010/main" val="215765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F9C8C1EF-1DEF-429F-861C-E046E1BEE4F9}" type="datetimeFigureOut">
              <a:rPr lang="en-US">
                <a:solidFill>
                  <a:srgbClr val="575F6D"/>
                </a:solidFill>
              </a:rPr>
              <a:pPr>
                <a:defRPr/>
              </a:pPr>
              <a:t>5/8/2014</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AA37F1DF-8EE9-4E72-8124-6CC427E51814}" type="slidenum">
              <a:rPr lang="en-US"/>
              <a:pPr>
                <a:defRPr/>
              </a:pPr>
              <a:t>‹#›</a:t>
            </a:fld>
            <a:endParaRPr lang="en-US"/>
          </a:p>
        </p:txBody>
      </p:sp>
    </p:spTree>
    <p:extLst>
      <p:ext uri="{BB962C8B-B14F-4D97-AF65-F5344CB8AC3E}">
        <p14:creationId xmlns:p14="http://schemas.microsoft.com/office/powerpoint/2010/main" val="465132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BED28972-2ED2-4D52-9412-DD77A0855C87}" type="datetimeFigureOut">
              <a:rPr lang="en-US">
                <a:solidFill>
                  <a:srgbClr val="575F6D"/>
                </a:solidFill>
              </a:rPr>
              <a:pPr>
                <a:defRPr/>
              </a:pPr>
              <a:t>5/8/2014</a:t>
            </a:fld>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41A591C7-7A1F-4021-8046-9C61690CAB6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461295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AEF0541-C87D-498D-9BB5-2DFC142FF14E}" type="datetimeFigureOut">
              <a:rPr lang="en-US">
                <a:solidFill>
                  <a:srgbClr val="575F6D"/>
                </a:solidFill>
              </a:rPr>
              <a:pPr>
                <a:defRPr/>
              </a:pPr>
              <a:t>5/8/2014</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DFC4F706-1204-4ACA-9342-DF588E9B822A}" type="slidenum">
              <a:rPr lang="en-US"/>
              <a:pPr>
                <a:defRPr/>
              </a:pPr>
              <a:t>‹#›</a:t>
            </a:fld>
            <a:endParaRPr lang="en-US"/>
          </a:p>
        </p:txBody>
      </p:sp>
    </p:spTree>
    <p:extLst>
      <p:ext uri="{BB962C8B-B14F-4D97-AF65-F5344CB8AC3E}">
        <p14:creationId xmlns:p14="http://schemas.microsoft.com/office/powerpoint/2010/main" val="35119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22078268-CD74-4C03-B905-0CB08C894DF2}" type="datetimeFigureOut">
              <a:rPr lang="en-US">
                <a:solidFill>
                  <a:srgbClr val="575F6D"/>
                </a:solidFill>
              </a:rPr>
              <a:pPr>
                <a:defRPr/>
              </a:pPr>
              <a:t>5/8/2014</a:t>
            </a:fld>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33510D2B-5B2A-4A24-9A2D-81749CDD2DC9}"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9751310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E507AFAF-9079-477F-AFFC-B239F51792F0}"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D2D35126-2904-4841-9D89-81FF4E23198D}" type="datetimeFigureOut">
              <a:rPr lang="en-US">
                <a:solidFill>
                  <a:srgbClr val="575F6D"/>
                </a:solidFill>
              </a:rPr>
              <a:pPr>
                <a:defRPr/>
              </a:pPr>
              <a:t>5/8/2014</a:t>
            </a:fld>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192B96E7-198C-44E4-A278-6C38831612DD}"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72365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C038041-9691-4502-BE54-D0D6D5DE4CC1}" type="datetimeFigureOut">
              <a:rPr lang="en-US">
                <a:solidFill>
                  <a:srgbClr val="575F6D"/>
                </a:solidFill>
              </a:rPr>
              <a:pPr>
                <a:defRPr/>
              </a:pPr>
              <a:t>5/8/2014</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A89FD3D8-0950-4CBD-9749-7516EFB44DF0}" type="slidenum">
              <a:rPr lang="en-US"/>
              <a:pPr>
                <a:defRPr/>
              </a:pPr>
              <a:t>‹#›</a:t>
            </a:fld>
            <a:endParaRPr lang="en-US"/>
          </a:p>
        </p:txBody>
      </p:sp>
    </p:spTree>
    <p:extLst>
      <p:ext uri="{BB962C8B-B14F-4D97-AF65-F5344CB8AC3E}">
        <p14:creationId xmlns:p14="http://schemas.microsoft.com/office/powerpoint/2010/main" val="2857042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01BCF40-506F-4EA5-88C4-8C34F2ED7C29}" type="datetimeFigureOut">
              <a:rPr lang="en-US">
                <a:solidFill>
                  <a:srgbClr val="575F6D"/>
                </a:solidFill>
              </a:rPr>
              <a:pPr>
                <a:defRPr/>
              </a:pPr>
              <a:t>5/8/2014</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7E37A46-B25D-463B-8398-2AA1484D51C4}" type="slidenum">
              <a:rPr lang="en-US"/>
              <a:pPr>
                <a:defRPr/>
              </a:pPr>
              <a:t>‹#›</a:t>
            </a:fld>
            <a:endParaRPr lang="en-US"/>
          </a:p>
        </p:txBody>
      </p:sp>
    </p:spTree>
    <p:extLst>
      <p:ext uri="{BB962C8B-B14F-4D97-AF65-F5344CB8AC3E}">
        <p14:creationId xmlns:p14="http://schemas.microsoft.com/office/powerpoint/2010/main" val="66103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507AFAF-9079-477F-AFFC-B239F51792F0}" type="slidenum">
              <a:rPr lang="en-US" smtClean="0"/>
              <a:t>‹#›</a:t>
            </a:fld>
            <a:endParaRPr lang="en-US" dirty="0"/>
          </a:p>
        </p:txBody>
      </p:sp>
      <p:sp>
        <p:nvSpPr>
          <p:cNvPr id="11" name="Footer Placeholder 10"/>
          <p:cNvSpPr>
            <a:spLocks noGrp="1"/>
          </p:cNvSpPr>
          <p:nvPr>
            <p:ph type="ftr" sz="quarter" idx="12"/>
          </p:nvPr>
        </p:nvSpPr>
        <p:spPr>
          <a:xfrm>
            <a:off x="3048000" y="6356350"/>
            <a:ext cx="3352800" cy="274320"/>
          </a:xfrm>
          <a:prstGeom prst="rect">
            <a:avLst/>
          </a:prstGeom>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07AFAF-9079-477F-AFFC-B239F51792F0}"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438400"/>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38400"/>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3048000" y="6356350"/>
            <a:ext cx="3352800" cy="27432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507AFAF-9079-477F-AFFC-B239F51792F0}"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48000" y="6356350"/>
            <a:ext cx="3352800" cy="27432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507AFAF-9079-477F-AFFC-B239F51792F0}"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34681" y="6507480"/>
            <a:ext cx="582967" cy="274320"/>
          </a:xfrm>
        </p:spPr>
        <p:txBody>
          <a:bodyPr/>
          <a:lstStyle/>
          <a:p>
            <a:fld id="{E507AFAF-9079-477F-AFFC-B239F51792F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507AFAF-9079-477F-AFFC-B239F51792F0}" type="slidenum">
              <a:rPr lang="en-US" smtClean="0"/>
              <a:t>‹#›</a:t>
            </a:fld>
            <a:endParaRPr lang="en-US" dirty="0"/>
          </a:p>
        </p:txBody>
      </p:sp>
      <p:sp>
        <p:nvSpPr>
          <p:cNvPr id="11" name="Title 10"/>
          <p:cNvSpPr>
            <a:spLocks noGrp="1"/>
          </p:cNvSpPr>
          <p:nvPr>
            <p:ph type="title"/>
          </p:nvPr>
        </p:nvSpPr>
        <p:spPr>
          <a:xfrm>
            <a:off x="7159753"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B4EA2C3E-92CE-4127-9BC4-945642D62E8A}" type="datetimeFigureOut">
              <a:rPr lang="en-US" smtClean="0"/>
              <a:t>5/8/2014</a:t>
            </a:fld>
            <a:endParaRPr lang="en-US" dirty="0"/>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07AFAF-9079-477F-AFFC-B239F51792F0}"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2"/>
            <a:ext cx="8831803"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1"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1" y="355848"/>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234681" y="6583680"/>
            <a:ext cx="582967"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507AFAF-9079-477F-AFFC-B239F51792F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fld id="{E954B372-2A54-4641-B085-89C637D8C2A5}" type="datetimeFigureOut">
              <a:rPr lang="en-US">
                <a:solidFill>
                  <a:srgbClr val="575F6D"/>
                </a:solidFill>
                <a:latin typeface="Arial" charset="0"/>
              </a:rPr>
              <a:pPr fontAlgn="base">
                <a:spcBef>
                  <a:spcPct val="0"/>
                </a:spcBef>
                <a:spcAft>
                  <a:spcPct val="0"/>
                </a:spcAft>
                <a:defRPr/>
              </a:pPr>
              <a:t>5/8/2014</a:t>
            </a:fld>
            <a:endParaRPr lang="en-US">
              <a:solidFill>
                <a:srgbClr val="575F6D"/>
              </a:solidFill>
              <a:latin typeface="Arial"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575F6D"/>
              </a:solidFill>
              <a:latin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9487A8F5-56D4-416E-95B0-70396D7F3541}"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2539292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nyclu.org/schooltoprison/ss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yclu.org/schooltoprison/ss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rburns@monroecounty.gov"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mailto:brian.mclaughlin@erie.gov" TargetMode="External"/><Relationship Id="rId4" Type="http://schemas.openxmlformats.org/officeDocument/2006/relationships/hyperlink" Target="mailto:Courtney.Ramirez@dcjs.ny.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knowledgecenter.csg.org/kc/content/breaking-schools-rules-statewide-study"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801314"/>
          </a:xfrm>
          <a:prstGeom prst="rect">
            <a:avLst/>
          </a:prstGeom>
          <a:solidFill>
            <a:srgbClr val="3044B5"/>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0"/>
            <a:ext cx="7389813" cy="4514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 name="Text Box 3"/>
          <p:cNvSpPr txBox="1">
            <a:spLocks noChangeArrowheads="1"/>
          </p:cNvSpPr>
          <p:nvPr/>
        </p:nvSpPr>
        <p:spPr bwMode="auto">
          <a:xfrm>
            <a:off x="0" y="4514850"/>
            <a:ext cx="9144000" cy="2343150"/>
          </a:xfrm>
          <a:prstGeom prst="rect">
            <a:avLst/>
          </a:prstGeom>
          <a:solidFill>
            <a:srgbClr val="3044B5"/>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FFFF"/>
                </a:solidFill>
                <a:latin typeface="Book Antiqua" pitchFamily="18" charset="0"/>
                <a:cs typeface="Arial" pitchFamily="34" charset="0"/>
              </a:rPr>
              <a:t>A MODEL FOR NEXT STEPS: CONVENING A SCHOOL-JUSTICE TASK FORCE AND CREATING A ROADMAP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Book Antiqua" pitchFamily="18" charset="0"/>
                <a:cs typeface="Arial" pitchFamily="34" charset="0"/>
              </a:rPr>
              <a:t>					Kathleen R. DeCataldo, Esq.</a:t>
            </a:r>
            <a:r>
              <a:rPr kumimoji="0" lang="en-US" sz="2800" b="1" i="0" u="none" strike="noStrike" cap="none" normalizeH="0" baseline="0" dirty="0" smtClean="0">
                <a:ln>
                  <a:noFill/>
                </a:ln>
                <a:solidFill>
                  <a:srgbClr val="FFFFFF"/>
                </a:solidFill>
                <a:effectLst/>
                <a:latin typeface="Book Antiqua"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Book Antiqua" pitchFamily="18" charset="0"/>
                <a:cs typeface="Arial" pitchFamily="34" charset="0"/>
              </a:rPr>
              <a:t>					March 7, 2014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7031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800" dirty="0" smtClean="0"/>
              <a:t>Biannual report </a:t>
            </a:r>
            <a:r>
              <a:rPr lang="en-US" sz="2800" dirty="0"/>
              <a:t>by the </a:t>
            </a:r>
            <a:r>
              <a:rPr lang="en-US" sz="2800" dirty="0" smtClean="0"/>
              <a:t>NYC DOE </a:t>
            </a:r>
            <a:r>
              <a:rPr lang="en-US" sz="2800" dirty="0"/>
              <a:t>on </a:t>
            </a:r>
            <a:r>
              <a:rPr lang="en-US" sz="2800" dirty="0" smtClean="0"/>
              <a:t>Suspensions </a:t>
            </a:r>
          </a:p>
          <a:p>
            <a:pPr lvl="1"/>
            <a:r>
              <a:rPr lang="en-US" sz="2800" dirty="0" smtClean="0"/>
              <a:t>Reported by:</a:t>
            </a:r>
          </a:p>
          <a:p>
            <a:pPr lvl="2"/>
            <a:r>
              <a:rPr lang="en-US" sz="2800" dirty="0" smtClean="0"/>
              <a:t> school </a:t>
            </a:r>
          </a:p>
          <a:p>
            <a:pPr lvl="2"/>
            <a:r>
              <a:rPr lang="en-US" sz="2800" dirty="0" smtClean="0"/>
              <a:t>discipline </a:t>
            </a:r>
            <a:r>
              <a:rPr lang="en-US" sz="2800" dirty="0"/>
              <a:t>code </a:t>
            </a:r>
            <a:r>
              <a:rPr lang="en-US" sz="2800" dirty="0" smtClean="0"/>
              <a:t>infraction </a:t>
            </a:r>
          </a:p>
          <a:p>
            <a:pPr lvl="2"/>
            <a:r>
              <a:rPr lang="en-US" sz="2800" dirty="0" smtClean="0"/>
              <a:t>age </a:t>
            </a:r>
          </a:p>
          <a:p>
            <a:pPr lvl="2"/>
            <a:r>
              <a:rPr lang="en-US" sz="2800" dirty="0"/>
              <a:t>r</a:t>
            </a:r>
            <a:r>
              <a:rPr lang="en-US" sz="2800" dirty="0" smtClean="0"/>
              <a:t>ace/ethnicity </a:t>
            </a:r>
          </a:p>
          <a:p>
            <a:pPr lvl="2"/>
            <a:r>
              <a:rPr lang="en-US" sz="2800" dirty="0" smtClean="0"/>
              <a:t>gender </a:t>
            </a:r>
          </a:p>
          <a:p>
            <a:pPr lvl="2"/>
            <a:r>
              <a:rPr lang="en-US" sz="2800" dirty="0" smtClean="0"/>
              <a:t>grade </a:t>
            </a:r>
          </a:p>
          <a:p>
            <a:pPr lvl="2"/>
            <a:r>
              <a:rPr lang="en-US" sz="2800" dirty="0" smtClean="0"/>
              <a:t>special </a:t>
            </a:r>
            <a:r>
              <a:rPr lang="en-US" sz="2800" dirty="0"/>
              <a:t>education status </a:t>
            </a:r>
            <a:endParaRPr lang="en-US" sz="2800" dirty="0" smtClean="0"/>
          </a:p>
          <a:p>
            <a:pPr lvl="2"/>
            <a:r>
              <a:rPr lang="en-US" sz="2800" dirty="0" smtClean="0"/>
              <a:t>English </a:t>
            </a:r>
            <a:r>
              <a:rPr lang="en-US" sz="2800" dirty="0"/>
              <a:t>language </a:t>
            </a:r>
            <a:r>
              <a:rPr lang="en-US" sz="2800" dirty="0" smtClean="0"/>
              <a:t>proficiency</a:t>
            </a:r>
            <a:endParaRPr lang="en-US" sz="2800" dirty="0"/>
          </a:p>
          <a:p>
            <a:pPr marL="45720" indent="0">
              <a:buNone/>
            </a:pPr>
            <a:endParaRPr lang="en-US" dirty="0" smtClean="0"/>
          </a:p>
          <a:p>
            <a:pPr marL="45720" indent="0">
              <a:buNone/>
            </a:pPr>
            <a:endParaRPr lang="en-US" dirty="0"/>
          </a:p>
          <a:p>
            <a:pPr marL="45720" indent="0">
              <a:buNone/>
            </a:pPr>
            <a:r>
              <a:rPr lang="en-US" sz="1000" dirty="0">
                <a:hlinkClick r:id="rId3"/>
              </a:rPr>
              <a:t>http://</a:t>
            </a:r>
            <a:r>
              <a:rPr lang="en-US" sz="1000" dirty="0" smtClean="0">
                <a:hlinkClick r:id="rId3"/>
              </a:rPr>
              <a:t>www.nyclu.org/schooltoprison/ssa</a:t>
            </a:r>
            <a:r>
              <a:rPr lang="en-US" sz="1000" dirty="0" smtClean="0"/>
              <a:t> accessed 11.13.13</a:t>
            </a:r>
            <a:endParaRPr lang="en-US" sz="1000" dirty="0"/>
          </a:p>
        </p:txBody>
      </p:sp>
      <p:sp>
        <p:nvSpPr>
          <p:cNvPr id="3" name="Title 2"/>
          <p:cNvSpPr>
            <a:spLocks noGrp="1"/>
          </p:cNvSpPr>
          <p:nvPr>
            <p:ph type="title"/>
          </p:nvPr>
        </p:nvSpPr>
        <p:spPr/>
        <p:txBody>
          <a:bodyPr/>
          <a:lstStyle/>
          <a:p>
            <a:r>
              <a:rPr lang="en-US" dirty="0" smtClean="0"/>
              <a:t>NYC Council Student Safety Act</a:t>
            </a:r>
            <a:endParaRPr lang="en-US" dirty="0"/>
          </a:p>
        </p:txBody>
      </p:sp>
    </p:spTree>
    <p:extLst>
      <p:ext uri="{BB962C8B-B14F-4D97-AF65-F5344CB8AC3E}">
        <p14:creationId xmlns:p14="http://schemas.microsoft.com/office/powerpoint/2010/main" val="233499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a:t>Quarterly reporting by the NYPD on arrests and summonses (tickets) issued by officers in the NYPD’s School Safety Division. </a:t>
            </a:r>
          </a:p>
          <a:p>
            <a:pPr lvl="1"/>
            <a:r>
              <a:rPr lang="en-US" sz="2800" dirty="0"/>
              <a:t>Broken down by:</a:t>
            </a:r>
          </a:p>
          <a:p>
            <a:pPr lvl="2"/>
            <a:r>
              <a:rPr lang="en-US" sz="2800" dirty="0" smtClean="0"/>
              <a:t>penal code</a:t>
            </a:r>
            <a:endParaRPr lang="en-US" sz="2800" dirty="0"/>
          </a:p>
          <a:p>
            <a:pPr lvl="2"/>
            <a:r>
              <a:rPr lang="en-US" sz="2800" dirty="0"/>
              <a:t>patrol borough</a:t>
            </a:r>
          </a:p>
          <a:p>
            <a:pPr lvl="2"/>
            <a:r>
              <a:rPr lang="en-US" sz="2800" dirty="0"/>
              <a:t>gender </a:t>
            </a:r>
          </a:p>
          <a:p>
            <a:pPr lvl="2"/>
            <a:r>
              <a:rPr lang="en-US" sz="2800" dirty="0"/>
              <a:t>r</a:t>
            </a:r>
            <a:r>
              <a:rPr lang="en-US" sz="2800" dirty="0" smtClean="0"/>
              <a:t>ace/ethnicity</a:t>
            </a:r>
            <a:endParaRPr lang="en-US" sz="2800" dirty="0"/>
          </a:p>
          <a:p>
            <a:pPr lvl="2"/>
            <a:r>
              <a:rPr lang="en-US" sz="2800" dirty="0"/>
              <a:t>age </a:t>
            </a:r>
            <a:endParaRPr lang="en-US" sz="2800" dirty="0" smtClean="0"/>
          </a:p>
          <a:p>
            <a:pPr marL="640080" lvl="2" indent="0">
              <a:buNone/>
            </a:pPr>
            <a:endParaRPr lang="en-US" sz="2800" dirty="0"/>
          </a:p>
          <a:p>
            <a:pPr marL="45720" lvl="0" indent="0">
              <a:buClr>
                <a:srgbClr val="3044B5"/>
              </a:buClr>
              <a:buNone/>
            </a:pPr>
            <a:r>
              <a:rPr lang="en-US" sz="1000" dirty="0">
                <a:solidFill>
                  <a:srgbClr val="3044B5"/>
                </a:solidFill>
                <a:hlinkClick r:id="rId3"/>
              </a:rPr>
              <a:t>http://www.nyclu.org/schooltoprison/ssa</a:t>
            </a:r>
            <a:r>
              <a:rPr lang="en-US" sz="1000" dirty="0">
                <a:solidFill>
                  <a:srgbClr val="3044B5"/>
                </a:solidFill>
              </a:rPr>
              <a:t> accessed 11.13.13</a:t>
            </a:r>
          </a:p>
        </p:txBody>
      </p:sp>
      <p:sp>
        <p:nvSpPr>
          <p:cNvPr id="3" name="Title 2"/>
          <p:cNvSpPr>
            <a:spLocks noGrp="1"/>
          </p:cNvSpPr>
          <p:nvPr>
            <p:ph type="title"/>
          </p:nvPr>
        </p:nvSpPr>
        <p:spPr/>
        <p:txBody>
          <a:bodyPr/>
          <a:lstStyle/>
          <a:p>
            <a:r>
              <a:rPr lang="en-US" dirty="0"/>
              <a:t>NYC Council Student Safety Act</a:t>
            </a:r>
          </a:p>
        </p:txBody>
      </p:sp>
    </p:spTree>
    <p:extLst>
      <p:ext uri="{BB962C8B-B14F-4D97-AF65-F5344CB8AC3E}">
        <p14:creationId xmlns:p14="http://schemas.microsoft.com/office/powerpoint/2010/main" val="119488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cs typeface="Times New Roman" pitchFamily="18" charset="0"/>
              </a:rPr>
              <a:t>Enrollment</a:t>
            </a:r>
            <a:r>
              <a:rPr lang="en-US" sz="2400" b="1" dirty="0">
                <a:cs typeface="Times New Roman" pitchFamily="18" charset="0"/>
              </a:rPr>
              <a:t>, Suspensions </a:t>
            </a:r>
            <a:r>
              <a:rPr lang="en-US" sz="2400" b="1" dirty="0" smtClean="0">
                <a:cs typeface="Times New Roman" pitchFamily="18" charset="0"/>
              </a:rPr>
              <a:t>and </a:t>
            </a:r>
            <a:r>
              <a:rPr lang="en-US" sz="2400" b="1" dirty="0">
                <a:cs typeface="Times New Roman" pitchFamily="18" charset="0"/>
              </a:rPr>
              <a:t>Arrests </a:t>
            </a:r>
            <a:r>
              <a:rPr lang="en-US" sz="2400" b="1" dirty="0" smtClean="0">
                <a:cs typeface="Times New Roman" pitchFamily="18" charset="0"/>
              </a:rPr>
              <a:t/>
            </a:r>
            <a:br>
              <a:rPr lang="en-US" sz="2400" b="1" dirty="0" smtClean="0">
                <a:cs typeface="Times New Roman" pitchFamily="18" charset="0"/>
              </a:rPr>
            </a:br>
            <a:r>
              <a:rPr lang="en-US" sz="2400" b="1" dirty="0" smtClean="0">
                <a:cs typeface="Times New Roman" pitchFamily="18" charset="0"/>
              </a:rPr>
              <a:t>by </a:t>
            </a:r>
            <a:r>
              <a:rPr lang="en-US" sz="2400" b="1" dirty="0">
                <a:cs typeface="Times New Roman" pitchFamily="18" charset="0"/>
              </a:rPr>
              <a:t>Race/Ethnicity: </a:t>
            </a:r>
            <a:r>
              <a:rPr lang="en-US" sz="2400" b="1" dirty="0" smtClean="0">
                <a:cs typeface="Times New Roman" pitchFamily="18" charset="0"/>
              </a:rPr>
              <a:t/>
            </a:r>
            <a:br>
              <a:rPr lang="en-US" sz="2400" b="1" dirty="0" smtClean="0">
                <a:cs typeface="Times New Roman" pitchFamily="18" charset="0"/>
              </a:rPr>
            </a:br>
            <a:r>
              <a:rPr lang="en-US" sz="2400" b="1" dirty="0" smtClean="0">
                <a:cs typeface="Times New Roman" pitchFamily="18" charset="0"/>
              </a:rPr>
              <a:t>NYC </a:t>
            </a:r>
            <a:r>
              <a:rPr lang="en-US" sz="2400" b="1" dirty="0">
                <a:cs typeface="Times New Roman" pitchFamily="18" charset="0"/>
              </a:rPr>
              <a:t>Schools, </a:t>
            </a:r>
            <a:r>
              <a:rPr lang="en-US" sz="2400" b="1" dirty="0" smtClean="0">
                <a:cs typeface="Times New Roman" pitchFamily="18" charset="0"/>
              </a:rPr>
              <a:t>SY2012</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5512096"/>
              </p:ext>
            </p:extLst>
          </p:nvPr>
        </p:nvGraphicFramePr>
        <p:xfrm>
          <a:off x="381000" y="1752600"/>
          <a:ext cx="8407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81000" y="6172201"/>
            <a:ext cx="8382000" cy="430887"/>
          </a:xfrm>
          <a:prstGeom prst="rect">
            <a:avLst/>
          </a:prstGeom>
        </p:spPr>
        <p:txBody>
          <a:bodyPr wrap="square">
            <a:spAutoFit/>
          </a:bodyPr>
          <a:lstStyle/>
          <a:p>
            <a:r>
              <a:rPr lang="en-US" sz="1100" dirty="0">
                <a:latin typeface="Times New Roman" pitchFamily="18" charset="0"/>
                <a:cs typeface="Times New Roman" pitchFamily="18" charset="0"/>
              </a:rPr>
              <a:t>Source: Enrollment: New York City Department of Education, J-Form; Suspensions: New York City Department of Education, Student Safety Act data; Arrests: NYPD, Student Safety Act data.</a:t>
            </a:r>
          </a:p>
        </p:txBody>
      </p:sp>
    </p:spTree>
    <p:extLst>
      <p:ext uri="{BB962C8B-B14F-4D97-AF65-F5344CB8AC3E}">
        <p14:creationId xmlns:p14="http://schemas.microsoft.com/office/powerpoint/2010/main" val="1359381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t>Enrollment </a:t>
            </a:r>
            <a:r>
              <a:rPr lang="en-US" sz="2400" b="1" dirty="0"/>
              <a:t>and Suspensions by Iep status: NYC schools, </a:t>
            </a:r>
            <a:r>
              <a:rPr lang="en-US" sz="2400" b="1" dirty="0" smtClean="0"/>
              <a:t>sy2012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5651923"/>
              </p:ext>
            </p:extLst>
          </p:nvPr>
        </p:nvGraphicFramePr>
        <p:xfrm>
          <a:off x="381000" y="1719264"/>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00002"/>
            <a:ext cx="82296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Source: NYC Department of Education, School Safety Act data.</a:t>
            </a:r>
            <a:endParaRPr lang="en-US" sz="1100" dirty="0">
              <a:latin typeface="Times New Roman" pitchFamily="18" charset="0"/>
              <a:cs typeface="Times New Roman" pitchFamily="18" charset="0"/>
            </a:endParaRPr>
          </a:p>
        </p:txBody>
      </p:sp>
    </p:spTree>
    <p:extLst>
      <p:ext uri="{BB962C8B-B14F-4D97-AF65-F5344CB8AC3E}">
        <p14:creationId xmlns:p14="http://schemas.microsoft.com/office/powerpoint/2010/main" val="4078362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55929">
            <a:off x="4721369" y="2190385"/>
            <a:ext cx="4248441" cy="3782661"/>
          </a:xfrm>
          <a:prstGeom prst="rect">
            <a:avLst/>
          </a:prstGeom>
        </p:spPr>
      </p:pic>
      <p:sp>
        <p:nvSpPr>
          <p:cNvPr id="2" name="Title 1"/>
          <p:cNvSpPr>
            <a:spLocks noGrp="1"/>
          </p:cNvSpPr>
          <p:nvPr>
            <p:ph type="title"/>
          </p:nvPr>
        </p:nvSpPr>
        <p:spPr>
          <a:ln>
            <a:solidFill>
              <a:srgbClr val="00B050"/>
            </a:solidFill>
          </a:ln>
        </p:spPr>
        <p:txBody>
          <a:bodyPr/>
          <a:lstStyle/>
          <a:p>
            <a:r>
              <a:rPr lang="en-US" sz="2800" b="1" dirty="0" smtClean="0"/>
              <a:t>Disproportionality</a:t>
            </a:r>
            <a:endParaRPr lang="en-US" sz="2800" b="1" dirty="0"/>
          </a:p>
        </p:txBody>
      </p:sp>
      <p:sp>
        <p:nvSpPr>
          <p:cNvPr id="3" name="Content Placeholder 2"/>
          <p:cNvSpPr>
            <a:spLocks noGrp="1"/>
          </p:cNvSpPr>
          <p:nvPr>
            <p:ph idx="1"/>
          </p:nvPr>
        </p:nvSpPr>
        <p:spPr>
          <a:xfrm>
            <a:off x="381000" y="1719071"/>
            <a:ext cx="8534400" cy="4407408"/>
          </a:xfrm>
        </p:spPr>
        <p:txBody>
          <a:bodyPr/>
          <a:lstStyle/>
          <a:p>
            <a:r>
              <a:rPr lang="en-US" sz="2800" b="1" dirty="0" smtClean="0">
                <a:solidFill>
                  <a:schemeClr val="tx1"/>
                </a:solidFill>
              </a:rPr>
              <a:t>Black</a:t>
            </a:r>
            <a:r>
              <a:rPr lang="en-US" sz="2800" dirty="0" smtClean="0">
                <a:solidFill>
                  <a:schemeClr val="tx1"/>
                </a:solidFill>
              </a:rPr>
              <a:t> students compared to White Students</a:t>
            </a:r>
          </a:p>
          <a:p>
            <a:pPr lvl="1"/>
            <a:r>
              <a:rPr lang="en-US" sz="2400" b="1" dirty="0" smtClean="0">
                <a:solidFill>
                  <a:schemeClr val="tx1"/>
                </a:solidFill>
              </a:rPr>
              <a:t>4x</a:t>
            </a:r>
            <a:r>
              <a:rPr lang="en-US" sz="2400" dirty="0" smtClean="0">
                <a:solidFill>
                  <a:schemeClr val="tx1"/>
                </a:solidFill>
              </a:rPr>
              <a:t> more likely to be suspended</a:t>
            </a:r>
          </a:p>
          <a:p>
            <a:pPr lvl="1"/>
            <a:r>
              <a:rPr lang="en-US" sz="2400" b="1" dirty="0" smtClean="0">
                <a:solidFill>
                  <a:schemeClr val="tx1"/>
                </a:solidFill>
              </a:rPr>
              <a:t>14x </a:t>
            </a:r>
            <a:r>
              <a:rPr lang="en-US" sz="2400" dirty="0" smtClean="0">
                <a:solidFill>
                  <a:schemeClr val="tx1"/>
                </a:solidFill>
              </a:rPr>
              <a:t>more likely to be arrested</a:t>
            </a:r>
          </a:p>
          <a:p>
            <a:r>
              <a:rPr lang="en-US" sz="2800" b="1" dirty="0" smtClean="0">
                <a:solidFill>
                  <a:schemeClr val="tx1"/>
                </a:solidFill>
              </a:rPr>
              <a:t>Hispanic</a:t>
            </a:r>
            <a:r>
              <a:rPr lang="en-US" sz="2800" dirty="0" smtClean="0">
                <a:solidFill>
                  <a:schemeClr val="tx1"/>
                </a:solidFill>
              </a:rPr>
              <a:t> students compared to White Students</a:t>
            </a:r>
          </a:p>
          <a:p>
            <a:pPr lvl="1"/>
            <a:r>
              <a:rPr lang="en-US" sz="2200" b="1" dirty="0" smtClean="0">
                <a:solidFill>
                  <a:schemeClr val="tx1"/>
                </a:solidFill>
              </a:rPr>
              <a:t>2x</a:t>
            </a:r>
            <a:r>
              <a:rPr lang="en-US" sz="2200" dirty="0" smtClean="0">
                <a:solidFill>
                  <a:schemeClr val="tx1"/>
                </a:solidFill>
              </a:rPr>
              <a:t> more likely to be suspended</a:t>
            </a:r>
          </a:p>
          <a:p>
            <a:pPr lvl="1"/>
            <a:r>
              <a:rPr lang="en-US" sz="2400" b="1" dirty="0" smtClean="0">
                <a:solidFill>
                  <a:schemeClr val="tx1"/>
                </a:solidFill>
              </a:rPr>
              <a:t>5x </a:t>
            </a:r>
            <a:r>
              <a:rPr lang="en-US" sz="2400" dirty="0" smtClean="0">
                <a:solidFill>
                  <a:schemeClr val="tx1"/>
                </a:solidFill>
              </a:rPr>
              <a:t>more likely to be arrested</a:t>
            </a:r>
          </a:p>
          <a:p>
            <a:r>
              <a:rPr lang="en-US" sz="2800" dirty="0">
                <a:solidFill>
                  <a:schemeClr val="tx1"/>
                </a:solidFill>
              </a:rPr>
              <a:t>Students receiving special </a:t>
            </a:r>
            <a:r>
              <a:rPr lang="en-US" sz="2800" dirty="0" smtClean="0">
                <a:solidFill>
                  <a:schemeClr val="tx1"/>
                </a:solidFill>
              </a:rPr>
              <a:t>education services compared to students not receiving services</a:t>
            </a:r>
            <a:endParaRPr lang="en-US" sz="2800" dirty="0">
              <a:solidFill>
                <a:schemeClr val="tx1"/>
              </a:solidFill>
            </a:endParaRPr>
          </a:p>
          <a:p>
            <a:pPr lvl="1"/>
            <a:r>
              <a:rPr lang="en-US" sz="2400" b="1" dirty="0">
                <a:solidFill>
                  <a:schemeClr val="tx1"/>
                </a:solidFill>
              </a:rPr>
              <a:t>4x </a:t>
            </a:r>
            <a:r>
              <a:rPr lang="en-US" sz="2400" dirty="0">
                <a:solidFill>
                  <a:schemeClr val="tx1"/>
                </a:solidFill>
              </a:rPr>
              <a:t>more likely to be </a:t>
            </a:r>
            <a:r>
              <a:rPr lang="en-US" sz="2400" dirty="0" smtClean="0">
                <a:solidFill>
                  <a:schemeClr val="tx1"/>
                </a:solidFill>
              </a:rPr>
              <a:t>suspended</a:t>
            </a:r>
            <a:endParaRPr lang="en-US" sz="2400" dirty="0">
              <a:solidFill>
                <a:schemeClr val="tx1"/>
              </a:solidFill>
            </a:endParaRPr>
          </a:p>
        </p:txBody>
      </p:sp>
      <p:sp>
        <p:nvSpPr>
          <p:cNvPr id="5" name="TextBox 4"/>
          <p:cNvSpPr txBox="1"/>
          <p:nvPr/>
        </p:nvSpPr>
        <p:spPr>
          <a:xfrm>
            <a:off x="457200" y="6229037"/>
            <a:ext cx="83058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Source: NYS Permanent Judicial Commission on Justice for Children. 2012. Relative Risk Analysis of SY2012 School Safety Act data.</a:t>
            </a:r>
            <a:endParaRPr lang="en-US" sz="1100" dirty="0">
              <a:latin typeface="Times New Roman" pitchFamily="18" charset="0"/>
              <a:cs typeface="Times New Roman" pitchFamily="18" charset="0"/>
            </a:endParaRPr>
          </a:p>
        </p:txBody>
      </p:sp>
    </p:spTree>
    <p:extLst>
      <p:ext uri="{BB962C8B-B14F-4D97-AF65-F5344CB8AC3E}">
        <p14:creationId xmlns:p14="http://schemas.microsoft.com/office/powerpoint/2010/main" val="152553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61447263"/>
              </p:ext>
            </p:extLst>
          </p:nvPr>
        </p:nvGraphicFramePr>
        <p:xfrm>
          <a:off x="381000" y="2133600"/>
          <a:ext cx="8407400" cy="39925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
          <p:cNvSpPr txBox="1"/>
          <p:nvPr/>
        </p:nvSpPr>
        <p:spPr>
          <a:xfrm>
            <a:off x="381000" y="6172200"/>
            <a:ext cx="4433571" cy="275590"/>
          </a:xfrm>
          <a:prstGeom prst="rect">
            <a:avLst/>
          </a:prstGeom>
        </p:spPr>
        <p:txBody>
          <a:bodyPr wrap="square" rtlCol="0">
            <a:noAutofit/>
          </a:bodyPr>
          <a:lstStyle/>
          <a:p>
            <a:pPr marL="0" marR="0">
              <a:spcBef>
                <a:spcPts val="0"/>
              </a:spcBef>
              <a:spcAft>
                <a:spcPts val="0"/>
              </a:spcAft>
            </a:pPr>
            <a:r>
              <a:rPr lang="en-US" sz="1100" dirty="0">
                <a:effectLst/>
                <a:latin typeface="Times New Roman"/>
                <a:ea typeface="+mn-ea"/>
              </a:rPr>
              <a:t>Source: NYPD, School Safety Act data</a:t>
            </a:r>
            <a:r>
              <a:rPr lang="en-US" sz="1050" dirty="0">
                <a:effectLst/>
                <a:latin typeface="Times New Roman"/>
                <a:ea typeface="+mn-ea"/>
              </a:rPr>
              <a:t>.</a:t>
            </a:r>
            <a:endParaRPr lang="en-US" sz="1200" dirty="0">
              <a:effectLst/>
              <a:latin typeface="Times New Roman"/>
              <a:ea typeface="MS Mincho"/>
            </a:endParaRPr>
          </a:p>
        </p:txBody>
      </p:sp>
      <p:sp>
        <p:nvSpPr>
          <p:cNvPr id="6" name="Title 2"/>
          <p:cNvSpPr txBox="1">
            <a:spLocks/>
          </p:cNvSpPr>
          <p:nvPr/>
        </p:nvSpPr>
        <p:spPr>
          <a:xfrm>
            <a:off x="381001" y="355848"/>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400" b="1" dirty="0" smtClean="0"/>
              <a:t>school-based arrests by age: NYC schools, </a:t>
            </a:r>
            <a:r>
              <a:rPr lang="en-US" sz="2400" b="1" dirty="0"/>
              <a:t>7/1/11-6/30/12</a:t>
            </a:r>
            <a:r>
              <a:rPr lang="en-US" sz="2400" b="1" dirty="0" smtClean="0"/>
              <a:t> </a:t>
            </a:r>
            <a:r>
              <a:rPr lang="en-US" sz="1400" b="1" dirty="0" smtClean="0"/>
              <a:t>(N=882 </a:t>
            </a:r>
            <a:r>
              <a:rPr lang="en-US" sz="1400" b="1" cap="none" dirty="0" smtClean="0"/>
              <a:t>arrests</a:t>
            </a:r>
            <a:r>
              <a:rPr lang="en-US" sz="1400" b="1" dirty="0" smtClean="0"/>
              <a:t>)</a:t>
            </a:r>
            <a:endParaRPr lang="en-US" sz="1800" dirty="0"/>
          </a:p>
        </p:txBody>
      </p:sp>
      <p:sp>
        <p:nvSpPr>
          <p:cNvPr id="2" name="Right Brace 1"/>
          <p:cNvSpPr/>
          <p:nvPr/>
        </p:nvSpPr>
        <p:spPr>
          <a:xfrm rot="16200000">
            <a:off x="6324233" y="152769"/>
            <a:ext cx="1066801" cy="3809264"/>
          </a:xfrm>
          <a:prstGeom prst="rightBrace">
            <a:avLst>
              <a:gd name="adj1" fmla="val 8333"/>
              <a:gd name="adj2" fmla="val 48909"/>
            </a:avLst>
          </a:prstGeom>
          <a:ln w="28575">
            <a:solidFill>
              <a:srgbClr val="D628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953002" y="2057401"/>
            <a:ext cx="3809260" cy="369332"/>
          </a:xfrm>
          <a:prstGeom prst="rect">
            <a:avLst/>
          </a:prstGeom>
          <a:noFill/>
        </p:spPr>
        <p:txBody>
          <a:bodyPr wrap="square" rtlCol="0">
            <a:spAutoFit/>
          </a:bodyPr>
          <a:lstStyle/>
          <a:p>
            <a:pPr algn="ctr"/>
            <a:r>
              <a:rPr lang="en-US" dirty="0" smtClean="0">
                <a:solidFill>
                  <a:srgbClr val="D62828"/>
                </a:solidFill>
              </a:rPr>
              <a:t>Adult Criminal Court Jurisdiction</a:t>
            </a:r>
            <a:endParaRPr lang="en-US" dirty="0">
              <a:solidFill>
                <a:srgbClr val="D62828"/>
              </a:solidFill>
            </a:endParaRPr>
          </a:p>
        </p:txBody>
      </p:sp>
      <p:sp>
        <p:nvSpPr>
          <p:cNvPr id="7" name="Right Brace 6"/>
          <p:cNvSpPr/>
          <p:nvPr/>
        </p:nvSpPr>
        <p:spPr>
          <a:xfrm rot="16200000">
            <a:off x="2376539" y="152768"/>
            <a:ext cx="1066801" cy="3809264"/>
          </a:xfrm>
          <a:prstGeom prst="rightBrace">
            <a:avLst>
              <a:gd name="adj1" fmla="val 8333"/>
              <a:gd name="adj2" fmla="val 48909"/>
            </a:avLst>
          </a:prstGeom>
          <a:ln w="28575">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095188" y="2057401"/>
            <a:ext cx="3830104" cy="369332"/>
          </a:xfrm>
          <a:prstGeom prst="rect">
            <a:avLst/>
          </a:prstGeom>
          <a:noFill/>
          <a:ln>
            <a:noFill/>
          </a:ln>
        </p:spPr>
        <p:txBody>
          <a:bodyPr wrap="square" rtlCol="0">
            <a:spAutoFit/>
          </a:bodyPr>
          <a:lstStyle/>
          <a:p>
            <a:pPr algn="ctr"/>
            <a:r>
              <a:rPr lang="en-US" dirty="0" smtClean="0">
                <a:solidFill>
                  <a:srgbClr val="6600CC"/>
                </a:solidFill>
              </a:rPr>
              <a:t>Family Court Jurisdiction</a:t>
            </a:r>
            <a:endParaRPr lang="en-US" dirty="0">
              <a:solidFill>
                <a:srgbClr val="6600CC"/>
              </a:solidFill>
            </a:endParaRPr>
          </a:p>
        </p:txBody>
      </p:sp>
    </p:spTree>
    <p:extLst>
      <p:ext uri="{BB962C8B-B14F-4D97-AF65-F5344CB8AC3E}">
        <p14:creationId xmlns:p14="http://schemas.microsoft.com/office/powerpoint/2010/main" val="312013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8373995"/>
              </p:ext>
            </p:extLst>
          </p:nvPr>
        </p:nvGraphicFramePr>
        <p:xfrm>
          <a:off x="381000" y="1719264"/>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
          <p:cNvSpPr txBox="1"/>
          <p:nvPr/>
        </p:nvSpPr>
        <p:spPr>
          <a:xfrm>
            <a:off x="381000" y="6172200"/>
            <a:ext cx="4433571" cy="275590"/>
          </a:xfrm>
          <a:prstGeom prst="rect">
            <a:avLst/>
          </a:prstGeom>
        </p:spPr>
        <p:txBody>
          <a:bodyPr wrap="square" rtlCol="0">
            <a:noAutofit/>
          </a:bodyPr>
          <a:lstStyle/>
          <a:p>
            <a:pPr marL="0" marR="0">
              <a:spcBef>
                <a:spcPts val="0"/>
              </a:spcBef>
              <a:spcAft>
                <a:spcPts val="0"/>
              </a:spcAft>
            </a:pPr>
            <a:r>
              <a:rPr lang="en-US" sz="1100" dirty="0">
                <a:effectLst/>
                <a:latin typeface="Times New Roman"/>
                <a:ea typeface="+mn-ea"/>
              </a:rPr>
              <a:t>Source: NYPD, School Safety Act data.</a:t>
            </a:r>
            <a:endParaRPr lang="en-US" sz="1400" dirty="0">
              <a:effectLst/>
              <a:latin typeface="Times New Roman"/>
              <a:ea typeface="MS Mincho"/>
            </a:endParaRPr>
          </a:p>
        </p:txBody>
      </p:sp>
      <p:sp>
        <p:nvSpPr>
          <p:cNvPr id="7" name="Title 2"/>
          <p:cNvSpPr txBox="1">
            <a:spLocks/>
          </p:cNvSpPr>
          <p:nvPr/>
        </p:nvSpPr>
        <p:spPr>
          <a:xfrm>
            <a:off x="381001" y="355848"/>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400" b="1" dirty="0" smtClean="0"/>
              <a:t>Distribution of school-based arrests by offense level: NYC schools, 7/1/11-6/30/12 </a:t>
            </a:r>
            <a:r>
              <a:rPr lang="en-US" sz="1400" b="1" dirty="0" smtClean="0"/>
              <a:t>(N=882 </a:t>
            </a:r>
            <a:r>
              <a:rPr lang="en-US" sz="1400" b="1" cap="none" dirty="0" smtClean="0"/>
              <a:t>arrests</a:t>
            </a:r>
            <a:r>
              <a:rPr lang="en-US" sz="1400" b="1" dirty="0" smtClean="0"/>
              <a:t>)</a:t>
            </a:r>
            <a:endParaRPr lang="en-US" sz="1800" dirty="0"/>
          </a:p>
        </p:txBody>
      </p:sp>
    </p:spTree>
    <p:extLst>
      <p:ext uri="{BB962C8B-B14F-4D97-AF65-F5344CB8AC3E}">
        <p14:creationId xmlns:p14="http://schemas.microsoft.com/office/powerpoint/2010/main" val="167522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cs typeface="Times New Roman" pitchFamily="18" charset="0"/>
              </a:rPr>
              <a:t>Bronx </a:t>
            </a:r>
            <a:r>
              <a:rPr lang="en-US" sz="2400" b="1" dirty="0">
                <a:cs typeface="Times New Roman" pitchFamily="18" charset="0"/>
              </a:rPr>
              <a:t>County Family </a:t>
            </a:r>
            <a:r>
              <a:rPr lang="en-US" sz="2400" b="1" dirty="0" smtClean="0">
                <a:cs typeface="Times New Roman" pitchFamily="18" charset="0"/>
              </a:rPr>
              <a:t>Court caseload study: Proportion of school-related petitions filed, </a:t>
            </a:r>
            <a:r>
              <a:rPr lang="en-US" sz="2000" b="1" dirty="0" smtClean="0">
                <a:cs typeface="Times New Roman" pitchFamily="18" charset="0"/>
              </a:rPr>
              <a:t/>
            </a:r>
            <a:br>
              <a:rPr lang="en-US" sz="2000" b="1" dirty="0" smtClean="0">
                <a:cs typeface="Times New Roman" pitchFamily="18" charset="0"/>
              </a:rPr>
            </a:br>
            <a:r>
              <a:rPr lang="en-US" sz="2000" b="1" dirty="0" smtClean="0">
                <a:cs typeface="Times New Roman" pitchFamily="18" charset="0"/>
              </a:rPr>
              <a:t>11/23 </a:t>
            </a:r>
            <a:r>
              <a:rPr lang="en-US" sz="2000" b="1" dirty="0">
                <a:cs typeface="Times New Roman" pitchFamily="18" charset="0"/>
              </a:rPr>
              <a:t>to 12/16/11 and 1/23 to </a:t>
            </a:r>
            <a:r>
              <a:rPr lang="en-US" sz="2000" b="1" dirty="0" smtClean="0">
                <a:cs typeface="Times New Roman" pitchFamily="18" charset="0"/>
              </a:rPr>
              <a:t>2/10/12 </a:t>
            </a:r>
            <a:r>
              <a:rPr lang="en-US" sz="1400" b="1" dirty="0" smtClean="0">
                <a:cs typeface="Times New Roman" pitchFamily="18" charset="0"/>
              </a:rPr>
              <a:t>(</a:t>
            </a:r>
            <a:r>
              <a:rPr lang="en-US" sz="1400" b="1" dirty="0">
                <a:cs typeface="Times New Roman" pitchFamily="18" charset="0"/>
              </a:rPr>
              <a:t>N=175 </a:t>
            </a:r>
            <a:r>
              <a:rPr lang="en-US" sz="1400" b="1" cap="none" dirty="0" smtClean="0">
                <a:cs typeface="Times New Roman" pitchFamily="18" charset="0"/>
              </a:rPr>
              <a:t>petitions</a:t>
            </a:r>
            <a:r>
              <a:rPr lang="en-US" sz="1400" b="1" dirty="0" smtClean="0">
                <a:cs typeface="Times New Roman" pitchFamily="18" charset="0"/>
              </a:rPr>
              <a:t>)</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095169"/>
              </p:ext>
            </p:extLst>
          </p:nvPr>
        </p:nvGraphicFramePr>
        <p:xfrm>
          <a:off x="381000" y="1719264"/>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3"/>
          <p:cNvSpPr txBox="1"/>
          <p:nvPr/>
        </p:nvSpPr>
        <p:spPr>
          <a:xfrm>
            <a:off x="381000" y="6172200"/>
            <a:ext cx="4062731" cy="241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latin typeface="Times New Roman"/>
                <a:ea typeface="Calibri"/>
                <a:cs typeface="Times New Roman"/>
              </a:rPr>
              <a:t>Source: Bronx County Family Court Survey, 2012.</a:t>
            </a:r>
            <a:endParaRPr lang="en-US" sz="1400" dirty="0">
              <a:effectLst/>
              <a:ea typeface="Calibri"/>
              <a:cs typeface="Times New Roman"/>
            </a:endParaRPr>
          </a:p>
        </p:txBody>
      </p:sp>
    </p:spTree>
    <p:extLst>
      <p:ext uri="{BB962C8B-B14F-4D97-AF65-F5344CB8AC3E}">
        <p14:creationId xmlns:p14="http://schemas.microsoft.com/office/powerpoint/2010/main" val="2549183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610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i="1" dirty="0" smtClean="0">
                <a:solidFill>
                  <a:schemeClr val="accent2">
                    <a:lumMod val="40000"/>
                    <a:lumOff val="60000"/>
                  </a:schemeClr>
                </a:solidFill>
              </a:rPr>
              <a:t>Data Released Since Report</a:t>
            </a:r>
          </a:p>
          <a:p>
            <a:pPr algn="ctr"/>
            <a:r>
              <a:rPr lang="en-US" sz="2000" dirty="0" smtClean="0"/>
              <a:t>SUSPENSIONS: NYC SCHOOLS, SY2012 VS. SY2013</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952403023"/>
              </p:ext>
            </p:extLst>
          </p:nvPr>
        </p:nvGraphicFramePr>
        <p:xfrm>
          <a:off x="381000" y="2133600"/>
          <a:ext cx="7696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47872" y="1524000"/>
            <a:ext cx="5334000" cy="1077218"/>
          </a:xfrm>
          <a:prstGeom prst="rect">
            <a:avLst/>
          </a:prstGeom>
          <a:noFill/>
        </p:spPr>
        <p:txBody>
          <a:bodyPr wrap="square" rtlCol="0">
            <a:spAutoFit/>
          </a:bodyPr>
          <a:lstStyle/>
          <a:p>
            <a:pPr marL="285750" indent="-285750">
              <a:buFont typeface="Wingdings" pitchFamily="2" charset="2"/>
              <a:buChar char="ü"/>
            </a:pPr>
            <a:r>
              <a:rPr lang="en-US" sz="1600" dirty="0" smtClean="0"/>
              <a:t>Students of color continue to be disproportionately </a:t>
            </a:r>
            <a:r>
              <a:rPr lang="en-US" sz="1600" dirty="0"/>
              <a:t>suspended from school at the same rates as in the </a:t>
            </a:r>
            <a:r>
              <a:rPr lang="en-US" sz="1600" dirty="0" smtClean="0"/>
              <a:t>past</a:t>
            </a:r>
          </a:p>
          <a:p>
            <a:pPr marL="285750" indent="-285750">
              <a:buFont typeface="Wingdings" pitchFamily="2" charset="2"/>
              <a:buChar char="ü"/>
            </a:pPr>
            <a:r>
              <a:rPr lang="en-US" sz="1600" dirty="0"/>
              <a:t>R</a:t>
            </a:r>
            <a:r>
              <a:rPr lang="en-US" sz="1600" dirty="0" smtClean="0"/>
              <a:t>ate </a:t>
            </a:r>
            <a:r>
              <a:rPr lang="en-US" sz="1600" dirty="0"/>
              <a:t>at which students with disabilities are suspended actually increased slightly </a:t>
            </a:r>
          </a:p>
        </p:txBody>
      </p:sp>
    </p:spTree>
    <p:extLst>
      <p:ext uri="{BB962C8B-B14F-4D97-AF65-F5344CB8AC3E}">
        <p14:creationId xmlns:p14="http://schemas.microsoft.com/office/powerpoint/2010/main" val="292470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610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i="1" dirty="0" smtClean="0">
                <a:solidFill>
                  <a:schemeClr val="accent2">
                    <a:lumMod val="40000"/>
                    <a:lumOff val="60000"/>
                  </a:schemeClr>
                </a:solidFill>
              </a:rPr>
              <a:t>Data Released Since Report</a:t>
            </a:r>
          </a:p>
          <a:p>
            <a:pPr algn="ctr"/>
            <a:r>
              <a:rPr lang="en-US" sz="2000" dirty="0" smtClean="0"/>
              <a:t>SCHOOL-BASED ARRESTS AND SUMMONSES: NYC SCHOOLS, </a:t>
            </a:r>
            <a:br>
              <a:rPr lang="en-US" sz="2000" dirty="0" smtClean="0"/>
            </a:br>
            <a:r>
              <a:rPr lang="en-US" sz="2000" dirty="0" smtClean="0"/>
              <a:t>July 1 to December 31, 2011 vs. </a:t>
            </a:r>
            <a:r>
              <a:rPr lang="en-US" sz="2000" dirty="0"/>
              <a:t>July 1 to December 31, </a:t>
            </a:r>
            <a:r>
              <a:rPr lang="en-US" sz="2000" dirty="0" smtClean="0"/>
              <a:t>2012</a:t>
            </a:r>
            <a:endParaRPr lang="en-US" sz="2000" dirty="0"/>
          </a:p>
        </p:txBody>
      </p:sp>
      <p:graphicFrame>
        <p:nvGraphicFramePr>
          <p:cNvPr id="4" name="Chart 3"/>
          <p:cNvGraphicFramePr>
            <a:graphicFrameLocks/>
          </p:cNvGraphicFramePr>
          <p:nvPr>
            <p:extLst>
              <p:ext uri="{D42A27DB-BD31-4B8C-83A1-F6EECF244321}">
                <p14:modId xmlns:p14="http://schemas.microsoft.com/office/powerpoint/2010/main" val="3096161496"/>
              </p:ext>
            </p:extLst>
          </p:nvPr>
        </p:nvGraphicFramePr>
        <p:xfrm>
          <a:off x="381000" y="1524000"/>
          <a:ext cx="85344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97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72028"/>
            <a:ext cx="5044355" cy="653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816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utout/>
                    </a14:imgEffect>
                    <a14:imgEffect>
                      <a14:sharpenSoften amount="11000"/>
                    </a14:imgEffect>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341276" y="0"/>
            <a:ext cx="106282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5733870"/>
            <a:ext cx="10628276" cy="1200329"/>
          </a:xfrm>
          <a:prstGeom prst="rect">
            <a:avLst/>
          </a:prstGeom>
          <a:solidFill>
            <a:srgbClr val="D62828"/>
          </a:solidFill>
        </p:spPr>
        <p:txBody>
          <a:bodyPr wrap="square" rtlCol="0">
            <a:spAutoFit/>
          </a:bodyPr>
          <a:lstStyle/>
          <a:p>
            <a:pPr algn="ctr">
              <a:spcBef>
                <a:spcPts val="600"/>
              </a:spcBef>
            </a:pPr>
            <a:r>
              <a:rPr lang="en-US" sz="3600" dirty="0" smtClean="0">
                <a:solidFill>
                  <a:schemeClr val="bg1"/>
                </a:solidFill>
              </a:rPr>
              <a:t>TASK FORCE</a:t>
            </a:r>
            <a:br>
              <a:rPr lang="en-US" sz="3600" dirty="0" smtClean="0">
                <a:solidFill>
                  <a:schemeClr val="bg1"/>
                </a:solidFill>
              </a:rPr>
            </a:br>
            <a:r>
              <a:rPr lang="en-US" sz="3600" dirty="0" smtClean="0">
                <a:solidFill>
                  <a:schemeClr val="bg1"/>
                </a:solidFill>
              </a:rPr>
              <a:t>RECOMMENDATIONS AND STRATEGIES</a:t>
            </a:r>
            <a:endParaRPr lang="en-US" sz="3600" dirty="0">
              <a:solidFill>
                <a:schemeClr val="bg1"/>
              </a:solidFill>
            </a:endParaRPr>
          </a:p>
        </p:txBody>
      </p:sp>
    </p:spTree>
    <p:extLst>
      <p:ext uri="{BB962C8B-B14F-4D97-AF65-F5344CB8AC3E}">
        <p14:creationId xmlns:p14="http://schemas.microsoft.com/office/powerpoint/2010/main" val="3816704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utout/>
                    </a14:imgEffect>
                    <a14:imgEffect>
                      <a14:sharpenSoften amount="11000"/>
                    </a14:imgEffect>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341276" y="0"/>
            <a:ext cx="106282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3784616" y="2608218"/>
            <a:ext cx="1809043" cy="1809043"/>
          </a:xfrm>
          <a:custGeom>
            <a:avLst/>
            <a:gdLst>
              <a:gd name="connsiteX0" fmla="*/ 0 w 1809043"/>
              <a:gd name="connsiteY0" fmla="*/ 904522 h 1809043"/>
              <a:gd name="connsiteX1" fmla="*/ 904522 w 1809043"/>
              <a:gd name="connsiteY1" fmla="*/ 0 h 1809043"/>
              <a:gd name="connsiteX2" fmla="*/ 1809044 w 1809043"/>
              <a:gd name="connsiteY2" fmla="*/ 904522 h 1809043"/>
              <a:gd name="connsiteX3" fmla="*/ 904522 w 1809043"/>
              <a:gd name="connsiteY3" fmla="*/ 1809044 h 1809043"/>
              <a:gd name="connsiteX4" fmla="*/ 0 w 1809043"/>
              <a:gd name="connsiteY4" fmla="*/ 904522 h 18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043" h="1809043">
                <a:moveTo>
                  <a:pt x="0" y="904522"/>
                </a:moveTo>
                <a:cubicBezTo>
                  <a:pt x="0" y="404968"/>
                  <a:pt x="404968" y="0"/>
                  <a:pt x="904522" y="0"/>
                </a:cubicBezTo>
                <a:cubicBezTo>
                  <a:pt x="1404076" y="0"/>
                  <a:pt x="1809044" y="404968"/>
                  <a:pt x="1809044" y="904522"/>
                </a:cubicBezTo>
                <a:cubicBezTo>
                  <a:pt x="1809044" y="1404076"/>
                  <a:pt x="1404076" y="1809044"/>
                  <a:pt x="904522" y="1809044"/>
                </a:cubicBezTo>
                <a:cubicBezTo>
                  <a:pt x="404968" y="1809044"/>
                  <a:pt x="0" y="1404076"/>
                  <a:pt x="0" y="904522"/>
                </a:cubicBezTo>
                <a:close/>
              </a:path>
            </a:pathLst>
          </a:custGeom>
          <a:solidFill>
            <a:srgbClr val="E3582D"/>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6678" tIns="296678" rIns="296678" bIns="296678" numCol="1" spcCol="1270" anchor="ctr" anchorCtr="0">
            <a:noAutofit/>
          </a:bodyPr>
          <a:lstStyle/>
          <a:p>
            <a:pPr lvl="0" algn="ctr" defTabSz="1111250">
              <a:lnSpc>
                <a:spcPct val="90000"/>
              </a:lnSpc>
              <a:spcBef>
                <a:spcPct val="0"/>
              </a:spcBef>
              <a:spcAft>
                <a:spcPct val="35000"/>
              </a:spcAft>
            </a:pPr>
            <a:r>
              <a:rPr lang="en-US" sz="2500" kern="1200" dirty="0" smtClean="0"/>
              <a:t>Mayoral Lead</a:t>
            </a:r>
            <a:br>
              <a:rPr lang="en-US" sz="2500" kern="1200" dirty="0" smtClean="0"/>
            </a:br>
            <a:r>
              <a:rPr lang="en-US" sz="2500" kern="1200" dirty="0" smtClean="0"/>
              <a:t>Citywide Initiative</a:t>
            </a:r>
            <a:endParaRPr lang="en-US" sz="2500" kern="1200" dirty="0"/>
          </a:p>
        </p:txBody>
      </p:sp>
      <p:sp>
        <p:nvSpPr>
          <p:cNvPr id="4" name="Freeform 3"/>
          <p:cNvSpPr/>
          <p:nvPr/>
        </p:nvSpPr>
        <p:spPr>
          <a:xfrm rot="16200000">
            <a:off x="4497549" y="1950038"/>
            <a:ext cx="383177" cy="615074"/>
          </a:xfrm>
          <a:custGeom>
            <a:avLst/>
            <a:gdLst>
              <a:gd name="connsiteX0" fmla="*/ 0 w 383177"/>
              <a:gd name="connsiteY0" fmla="*/ 123015 h 615074"/>
              <a:gd name="connsiteX1" fmla="*/ 191589 w 383177"/>
              <a:gd name="connsiteY1" fmla="*/ 123015 h 615074"/>
              <a:gd name="connsiteX2" fmla="*/ 191589 w 383177"/>
              <a:gd name="connsiteY2" fmla="*/ 0 h 615074"/>
              <a:gd name="connsiteX3" fmla="*/ 383177 w 383177"/>
              <a:gd name="connsiteY3" fmla="*/ 307537 h 615074"/>
              <a:gd name="connsiteX4" fmla="*/ 191589 w 383177"/>
              <a:gd name="connsiteY4" fmla="*/ 615074 h 615074"/>
              <a:gd name="connsiteX5" fmla="*/ 191589 w 383177"/>
              <a:gd name="connsiteY5" fmla="*/ 492059 h 615074"/>
              <a:gd name="connsiteX6" fmla="*/ 0 w 383177"/>
              <a:gd name="connsiteY6" fmla="*/ 492059 h 615074"/>
              <a:gd name="connsiteX7" fmla="*/ 0 w 383177"/>
              <a:gd name="connsiteY7" fmla="*/ 123015 h 6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77" h="615074">
                <a:moveTo>
                  <a:pt x="0" y="123015"/>
                </a:moveTo>
                <a:lnTo>
                  <a:pt x="191589" y="123015"/>
                </a:lnTo>
                <a:lnTo>
                  <a:pt x="191589" y="0"/>
                </a:lnTo>
                <a:lnTo>
                  <a:pt x="383177" y="307537"/>
                </a:lnTo>
                <a:lnTo>
                  <a:pt x="191589" y="615074"/>
                </a:lnTo>
                <a:lnTo>
                  <a:pt x="191589" y="492059"/>
                </a:lnTo>
                <a:lnTo>
                  <a:pt x="0" y="492059"/>
                </a:lnTo>
                <a:lnTo>
                  <a:pt x="0" y="123015"/>
                </a:lnTo>
                <a:close/>
              </a:path>
            </a:pathLst>
          </a:custGeom>
          <a:solidFill>
            <a:srgbClr val="B72791"/>
          </a:solidFill>
          <a:ln>
            <a:solidFill>
              <a:schemeClr val="tx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23015" rIns="114954" bIns="123014" numCol="1" spcCol="1270" anchor="ctr" anchorCtr="0">
            <a:noAutofit/>
          </a:bodyPr>
          <a:lstStyle/>
          <a:p>
            <a:pPr lvl="0" algn="ctr" defTabSz="889000">
              <a:lnSpc>
                <a:spcPct val="90000"/>
              </a:lnSpc>
              <a:spcBef>
                <a:spcPct val="0"/>
              </a:spcBef>
              <a:spcAft>
                <a:spcPct val="35000"/>
              </a:spcAft>
            </a:pPr>
            <a:r>
              <a:rPr lang="en-US" sz="2000" kern="1200" dirty="0" smtClean="0"/>
              <a:t>A</a:t>
            </a:r>
            <a:endParaRPr lang="en-US" sz="2000" kern="1200" dirty="0"/>
          </a:p>
        </p:txBody>
      </p:sp>
      <p:sp>
        <p:nvSpPr>
          <p:cNvPr id="5" name="Freeform 4"/>
          <p:cNvSpPr/>
          <p:nvPr/>
        </p:nvSpPr>
        <p:spPr>
          <a:xfrm>
            <a:off x="3784616" y="76200"/>
            <a:ext cx="1809043" cy="1809043"/>
          </a:xfrm>
          <a:custGeom>
            <a:avLst/>
            <a:gdLst>
              <a:gd name="connsiteX0" fmla="*/ 0 w 1809043"/>
              <a:gd name="connsiteY0" fmla="*/ 904522 h 1809043"/>
              <a:gd name="connsiteX1" fmla="*/ 904522 w 1809043"/>
              <a:gd name="connsiteY1" fmla="*/ 0 h 1809043"/>
              <a:gd name="connsiteX2" fmla="*/ 1809044 w 1809043"/>
              <a:gd name="connsiteY2" fmla="*/ 904522 h 1809043"/>
              <a:gd name="connsiteX3" fmla="*/ 904522 w 1809043"/>
              <a:gd name="connsiteY3" fmla="*/ 1809044 h 1809043"/>
              <a:gd name="connsiteX4" fmla="*/ 0 w 1809043"/>
              <a:gd name="connsiteY4" fmla="*/ 904522 h 18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043" h="1809043">
                <a:moveTo>
                  <a:pt x="0" y="904522"/>
                </a:moveTo>
                <a:cubicBezTo>
                  <a:pt x="0" y="404968"/>
                  <a:pt x="404968" y="0"/>
                  <a:pt x="904522" y="0"/>
                </a:cubicBezTo>
                <a:cubicBezTo>
                  <a:pt x="1404076" y="0"/>
                  <a:pt x="1809044" y="404968"/>
                  <a:pt x="1809044" y="904522"/>
                </a:cubicBezTo>
                <a:cubicBezTo>
                  <a:pt x="1809044" y="1404076"/>
                  <a:pt x="1404076" y="1809044"/>
                  <a:pt x="904522" y="1809044"/>
                </a:cubicBezTo>
                <a:cubicBezTo>
                  <a:pt x="404968" y="1809044"/>
                  <a:pt x="0" y="1404076"/>
                  <a:pt x="0" y="904522"/>
                </a:cubicBezTo>
                <a:close/>
              </a:path>
            </a:pathLst>
          </a:custGeom>
          <a:solidFill>
            <a:srgbClr val="B7279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0328" tIns="290328" rIns="290328" bIns="290328" numCol="1" spcCol="1270" anchor="ctr" anchorCtr="0">
            <a:noAutofit/>
          </a:bodyPr>
          <a:lstStyle/>
          <a:p>
            <a:pPr lvl="0" algn="ctr" defTabSz="889000">
              <a:lnSpc>
                <a:spcPct val="90000"/>
              </a:lnSpc>
              <a:spcBef>
                <a:spcPct val="0"/>
              </a:spcBef>
              <a:spcAft>
                <a:spcPct val="35000"/>
              </a:spcAft>
            </a:pPr>
            <a:r>
              <a:rPr lang="en-US" sz="2000" kern="1200" dirty="0" smtClean="0"/>
              <a:t>Adopt</a:t>
            </a:r>
            <a:br>
              <a:rPr lang="en-US" sz="2000" kern="1200" dirty="0" smtClean="0"/>
            </a:br>
            <a:r>
              <a:rPr lang="en-US" sz="2000" kern="1200" dirty="0" smtClean="0"/>
              <a:t>Graduated Response Protocol</a:t>
            </a:r>
            <a:endParaRPr lang="en-US" sz="2000" kern="1200" dirty="0"/>
          </a:p>
        </p:txBody>
      </p:sp>
      <p:sp>
        <p:nvSpPr>
          <p:cNvPr id="6" name="Freeform 5"/>
          <p:cNvSpPr/>
          <p:nvPr/>
        </p:nvSpPr>
        <p:spPr>
          <a:xfrm rot="20520000">
            <a:off x="5691282" y="2817335"/>
            <a:ext cx="383177" cy="615074"/>
          </a:xfrm>
          <a:custGeom>
            <a:avLst/>
            <a:gdLst>
              <a:gd name="connsiteX0" fmla="*/ 0 w 383177"/>
              <a:gd name="connsiteY0" fmla="*/ 123015 h 615074"/>
              <a:gd name="connsiteX1" fmla="*/ 191589 w 383177"/>
              <a:gd name="connsiteY1" fmla="*/ 123015 h 615074"/>
              <a:gd name="connsiteX2" fmla="*/ 191589 w 383177"/>
              <a:gd name="connsiteY2" fmla="*/ 0 h 615074"/>
              <a:gd name="connsiteX3" fmla="*/ 383177 w 383177"/>
              <a:gd name="connsiteY3" fmla="*/ 307537 h 615074"/>
              <a:gd name="connsiteX4" fmla="*/ 191589 w 383177"/>
              <a:gd name="connsiteY4" fmla="*/ 615074 h 615074"/>
              <a:gd name="connsiteX5" fmla="*/ 191589 w 383177"/>
              <a:gd name="connsiteY5" fmla="*/ 492059 h 615074"/>
              <a:gd name="connsiteX6" fmla="*/ 0 w 383177"/>
              <a:gd name="connsiteY6" fmla="*/ 492059 h 615074"/>
              <a:gd name="connsiteX7" fmla="*/ 0 w 383177"/>
              <a:gd name="connsiteY7" fmla="*/ 123015 h 6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77" h="615074">
                <a:moveTo>
                  <a:pt x="0" y="123015"/>
                </a:moveTo>
                <a:lnTo>
                  <a:pt x="191589" y="123015"/>
                </a:lnTo>
                <a:lnTo>
                  <a:pt x="191589" y="0"/>
                </a:lnTo>
                <a:lnTo>
                  <a:pt x="383177" y="307537"/>
                </a:lnTo>
                <a:lnTo>
                  <a:pt x="191589" y="615074"/>
                </a:lnTo>
                <a:lnTo>
                  <a:pt x="191589" y="492059"/>
                </a:lnTo>
                <a:lnTo>
                  <a:pt x="0" y="492059"/>
                </a:lnTo>
                <a:lnTo>
                  <a:pt x="0" y="123015"/>
                </a:lnTo>
                <a:close/>
              </a:path>
            </a:pathLst>
          </a:custGeom>
          <a:solidFill>
            <a:srgbClr val="AFDC7E"/>
          </a:solidFill>
          <a:ln>
            <a:solidFill>
              <a:schemeClr val="tx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23014" rIns="114953" bIns="123015" numCol="1" spcCol="1270" anchor="ctr" anchorCtr="0">
            <a:noAutofit/>
          </a:bodyPr>
          <a:lstStyle/>
          <a:p>
            <a:pPr lvl="0" algn="ctr" defTabSz="889000">
              <a:lnSpc>
                <a:spcPct val="90000"/>
              </a:lnSpc>
              <a:spcBef>
                <a:spcPct val="0"/>
              </a:spcBef>
              <a:spcAft>
                <a:spcPct val="35000"/>
              </a:spcAft>
            </a:pPr>
            <a:r>
              <a:rPr lang="en-US" sz="2000" kern="1200" dirty="0" smtClean="0"/>
              <a:t>B</a:t>
            </a:r>
            <a:endParaRPr lang="en-US" sz="2000" kern="1200" dirty="0"/>
          </a:p>
        </p:txBody>
      </p:sp>
      <p:sp>
        <p:nvSpPr>
          <p:cNvPr id="7" name="Freeform 6"/>
          <p:cNvSpPr/>
          <p:nvPr/>
        </p:nvSpPr>
        <p:spPr>
          <a:xfrm>
            <a:off x="6192709" y="1825781"/>
            <a:ext cx="1809043" cy="1809043"/>
          </a:xfrm>
          <a:custGeom>
            <a:avLst/>
            <a:gdLst>
              <a:gd name="connsiteX0" fmla="*/ 0 w 1809043"/>
              <a:gd name="connsiteY0" fmla="*/ 904522 h 1809043"/>
              <a:gd name="connsiteX1" fmla="*/ 904522 w 1809043"/>
              <a:gd name="connsiteY1" fmla="*/ 0 h 1809043"/>
              <a:gd name="connsiteX2" fmla="*/ 1809044 w 1809043"/>
              <a:gd name="connsiteY2" fmla="*/ 904522 h 1809043"/>
              <a:gd name="connsiteX3" fmla="*/ 904522 w 1809043"/>
              <a:gd name="connsiteY3" fmla="*/ 1809044 h 1809043"/>
              <a:gd name="connsiteX4" fmla="*/ 0 w 1809043"/>
              <a:gd name="connsiteY4" fmla="*/ 904522 h 18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043" h="1809043">
                <a:moveTo>
                  <a:pt x="0" y="904522"/>
                </a:moveTo>
                <a:cubicBezTo>
                  <a:pt x="0" y="404968"/>
                  <a:pt x="404968" y="0"/>
                  <a:pt x="904522" y="0"/>
                </a:cubicBezTo>
                <a:cubicBezTo>
                  <a:pt x="1404076" y="0"/>
                  <a:pt x="1809044" y="404968"/>
                  <a:pt x="1809044" y="904522"/>
                </a:cubicBezTo>
                <a:cubicBezTo>
                  <a:pt x="1809044" y="1404076"/>
                  <a:pt x="1404076" y="1809044"/>
                  <a:pt x="904522" y="1809044"/>
                </a:cubicBezTo>
                <a:cubicBezTo>
                  <a:pt x="404968" y="1809044"/>
                  <a:pt x="0" y="1404076"/>
                  <a:pt x="0" y="904522"/>
                </a:cubicBezTo>
                <a:close/>
              </a:path>
            </a:pathLst>
          </a:custGeom>
          <a:solidFill>
            <a:srgbClr val="AFDC7E"/>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0328" tIns="290328" rIns="290328" bIns="290328" numCol="1" spcCol="1270" anchor="ctr" anchorCtr="0">
            <a:noAutofit/>
          </a:bodyPr>
          <a:lstStyle/>
          <a:p>
            <a:pPr lvl="0" algn="ctr" defTabSz="889000">
              <a:lnSpc>
                <a:spcPct val="90000"/>
              </a:lnSpc>
              <a:spcBef>
                <a:spcPct val="0"/>
              </a:spcBef>
              <a:spcAft>
                <a:spcPct val="35000"/>
              </a:spcAft>
            </a:pPr>
            <a:r>
              <a:rPr lang="en-US" sz="2000" kern="1200" dirty="0" smtClean="0"/>
              <a:t>Build Capacity</a:t>
            </a:r>
            <a:endParaRPr lang="en-US" sz="2000" kern="1200" dirty="0"/>
          </a:p>
        </p:txBody>
      </p:sp>
      <p:sp>
        <p:nvSpPr>
          <p:cNvPr id="8" name="Freeform 7"/>
          <p:cNvSpPr/>
          <p:nvPr/>
        </p:nvSpPr>
        <p:spPr>
          <a:xfrm rot="3240000">
            <a:off x="5235316" y="4220652"/>
            <a:ext cx="383177" cy="615074"/>
          </a:xfrm>
          <a:custGeom>
            <a:avLst/>
            <a:gdLst>
              <a:gd name="connsiteX0" fmla="*/ 0 w 383177"/>
              <a:gd name="connsiteY0" fmla="*/ 123015 h 615074"/>
              <a:gd name="connsiteX1" fmla="*/ 191589 w 383177"/>
              <a:gd name="connsiteY1" fmla="*/ 123015 h 615074"/>
              <a:gd name="connsiteX2" fmla="*/ 191589 w 383177"/>
              <a:gd name="connsiteY2" fmla="*/ 0 h 615074"/>
              <a:gd name="connsiteX3" fmla="*/ 383177 w 383177"/>
              <a:gd name="connsiteY3" fmla="*/ 307537 h 615074"/>
              <a:gd name="connsiteX4" fmla="*/ 191589 w 383177"/>
              <a:gd name="connsiteY4" fmla="*/ 615074 h 615074"/>
              <a:gd name="connsiteX5" fmla="*/ 191589 w 383177"/>
              <a:gd name="connsiteY5" fmla="*/ 492059 h 615074"/>
              <a:gd name="connsiteX6" fmla="*/ 0 w 383177"/>
              <a:gd name="connsiteY6" fmla="*/ 492059 h 615074"/>
              <a:gd name="connsiteX7" fmla="*/ 0 w 383177"/>
              <a:gd name="connsiteY7" fmla="*/ 123015 h 6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77" h="615074">
                <a:moveTo>
                  <a:pt x="0" y="123015"/>
                </a:moveTo>
                <a:lnTo>
                  <a:pt x="191589" y="123015"/>
                </a:lnTo>
                <a:lnTo>
                  <a:pt x="191589" y="0"/>
                </a:lnTo>
                <a:lnTo>
                  <a:pt x="383177" y="307537"/>
                </a:lnTo>
                <a:lnTo>
                  <a:pt x="191589" y="615074"/>
                </a:lnTo>
                <a:lnTo>
                  <a:pt x="191589" y="492059"/>
                </a:lnTo>
                <a:lnTo>
                  <a:pt x="0" y="492059"/>
                </a:lnTo>
                <a:lnTo>
                  <a:pt x="0" y="123015"/>
                </a:lnTo>
                <a:close/>
              </a:path>
            </a:pathLst>
          </a:custGeom>
          <a:solidFill>
            <a:srgbClr val="ED6D6D"/>
          </a:solidFill>
          <a:ln>
            <a:solidFill>
              <a:schemeClr val="tx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23014" rIns="114952" bIns="123015" numCol="1" spcCol="1270" anchor="ctr" anchorCtr="0">
            <a:noAutofit/>
          </a:bodyPr>
          <a:lstStyle/>
          <a:p>
            <a:pPr lvl="0" algn="ctr" defTabSz="889000">
              <a:lnSpc>
                <a:spcPct val="90000"/>
              </a:lnSpc>
              <a:spcBef>
                <a:spcPct val="0"/>
              </a:spcBef>
              <a:spcAft>
                <a:spcPct val="35000"/>
              </a:spcAft>
            </a:pPr>
            <a:r>
              <a:rPr lang="en-US" sz="2000" kern="1200" dirty="0" smtClean="0"/>
              <a:t>C</a:t>
            </a:r>
            <a:endParaRPr lang="en-US" sz="2000" kern="1200" dirty="0"/>
          </a:p>
        </p:txBody>
      </p:sp>
      <p:sp>
        <p:nvSpPr>
          <p:cNvPr id="9" name="Freeform 8"/>
          <p:cNvSpPr/>
          <p:nvPr/>
        </p:nvSpPr>
        <p:spPr>
          <a:xfrm>
            <a:off x="5272899" y="4656664"/>
            <a:ext cx="1809043" cy="1809043"/>
          </a:xfrm>
          <a:custGeom>
            <a:avLst/>
            <a:gdLst>
              <a:gd name="connsiteX0" fmla="*/ 0 w 1809043"/>
              <a:gd name="connsiteY0" fmla="*/ 904522 h 1809043"/>
              <a:gd name="connsiteX1" fmla="*/ 904522 w 1809043"/>
              <a:gd name="connsiteY1" fmla="*/ 0 h 1809043"/>
              <a:gd name="connsiteX2" fmla="*/ 1809044 w 1809043"/>
              <a:gd name="connsiteY2" fmla="*/ 904522 h 1809043"/>
              <a:gd name="connsiteX3" fmla="*/ 904522 w 1809043"/>
              <a:gd name="connsiteY3" fmla="*/ 1809044 h 1809043"/>
              <a:gd name="connsiteX4" fmla="*/ 0 w 1809043"/>
              <a:gd name="connsiteY4" fmla="*/ 904522 h 18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043" h="1809043">
                <a:moveTo>
                  <a:pt x="0" y="904522"/>
                </a:moveTo>
                <a:cubicBezTo>
                  <a:pt x="0" y="404968"/>
                  <a:pt x="404968" y="0"/>
                  <a:pt x="904522" y="0"/>
                </a:cubicBezTo>
                <a:cubicBezTo>
                  <a:pt x="1404076" y="0"/>
                  <a:pt x="1809044" y="404968"/>
                  <a:pt x="1809044" y="904522"/>
                </a:cubicBezTo>
                <a:cubicBezTo>
                  <a:pt x="1809044" y="1404076"/>
                  <a:pt x="1404076" y="1809044"/>
                  <a:pt x="904522" y="1809044"/>
                </a:cubicBezTo>
                <a:cubicBezTo>
                  <a:pt x="404968" y="1809044"/>
                  <a:pt x="0" y="1404076"/>
                  <a:pt x="0" y="904522"/>
                </a:cubicBezTo>
                <a:close/>
              </a:path>
            </a:pathLst>
          </a:custGeom>
          <a:solidFill>
            <a:srgbClr val="ED6D6D"/>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0328" tIns="290328" rIns="290328" bIns="290328" numCol="1" spcCol="1270" anchor="ctr" anchorCtr="0">
            <a:noAutofit/>
          </a:bodyPr>
          <a:lstStyle/>
          <a:p>
            <a:pPr lvl="0" algn="ctr" defTabSz="889000">
              <a:lnSpc>
                <a:spcPct val="90000"/>
              </a:lnSpc>
              <a:spcBef>
                <a:spcPct val="0"/>
              </a:spcBef>
              <a:spcAft>
                <a:spcPct val="35000"/>
              </a:spcAft>
            </a:pPr>
            <a:r>
              <a:rPr lang="en-US" sz="2000" kern="1200" dirty="0" smtClean="0"/>
              <a:t>Focus</a:t>
            </a:r>
            <a:br>
              <a:rPr lang="en-US" sz="2000" kern="1200" dirty="0" smtClean="0"/>
            </a:br>
            <a:r>
              <a:rPr lang="en-US" sz="2000" kern="1200" dirty="0" smtClean="0"/>
              <a:t>Role of SSA</a:t>
            </a:r>
            <a:endParaRPr lang="en-US" sz="2000" kern="1200" dirty="0"/>
          </a:p>
        </p:txBody>
      </p:sp>
      <p:sp>
        <p:nvSpPr>
          <p:cNvPr id="10" name="Freeform 9"/>
          <p:cNvSpPr/>
          <p:nvPr/>
        </p:nvSpPr>
        <p:spPr>
          <a:xfrm rot="18360000">
            <a:off x="3642644" y="4220652"/>
            <a:ext cx="383178" cy="615074"/>
          </a:xfrm>
          <a:custGeom>
            <a:avLst/>
            <a:gdLst>
              <a:gd name="connsiteX0" fmla="*/ 0 w 383177"/>
              <a:gd name="connsiteY0" fmla="*/ 123015 h 615074"/>
              <a:gd name="connsiteX1" fmla="*/ 191589 w 383177"/>
              <a:gd name="connsiteY1" fmla="*/ 123015 h 615074"/>
              <a:gd name="connsiteX2" fmla="*/ 191589 w 383177"/>
              <a:gd name="connsiteY2" fmla="*/ 0 h 615074"/>
              <a:gd name="connsiteX3" fmla="*/ 383177 w 383177"/>
              <a:gd name="connsiteY3" fmla="*/ 307537 h 615074"/>
              <a:gd name="connsiteX4" fmla="*/ 191589 w 383177"/>
              <a:gd name="connsiteY4" fmla="*/ 615074 h 615074"/>
              <a:gd name="connsiteX5" fmla="*/ 191589 w 383177"/>
              <a:gd name="connsiteY5" fmla="*/ 492059 h 615074"/>
              <a:gd name="connsiteX6" fmla="*/ 0 w 383177"/>
              <a:gd name="connsiteY6" fmla="*/ 492059 h 615074"/>
              <a:gd name="connsiteX7" fmla="*/ 0 w 383177"/>
              <a:gd name="connsiteY7" fmla="*/ 123015 h 6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77" h="615074">
                <a:moveTo>
                  <a:pt x="383177" y="492059"/>
                </a:moveTo>
                <a:lnTo>
                  <a:pt x="191588" y="492059"/>
                </a:lnTo>
                <a:lnTo>
                  <a:pt x="191588" y="615074"/>
                </a:lnTo>
                <a:lnTo>
                  <a:pt x="0" y="307537"/>
                </a:lnTo>
                <a:lnTo>
                  <a:pt x="191588" y="0"/>
                </a:lnTo>
                <a:lnTo>
                  <a:pt x="191588" y="123015"/>
                </a:lnTo>
                <a:lnTo>
                  <a:pt x="383177" y="123015"/>
                </a:lnTo>
                <a:lnTo>
                  <a:pt x="383177" y="492059"/>
                </a:lnTo>
                <a:close/>
              </a:path>
            </a:pathLst>
          </a:custGeom>
          <a:solidFill>
            <a:srgbClr val="008000"/>
          </a:solidFill>
          <a:ln>
            <a:solidFill>
              <a:schemeClr val="tx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4952" tIns="123014" rIns="1" bIns="123015" numCol="1" spcCol="1270" anchor="ctr" anchorCtr="0">
            <a:noAutofit/>
          </a:bodyPr>
          <a:lstStyle/>
          <a:p>
            <a:pPr lvl="0" algn="ctr" defTabSz="889000">
              <a:lnSpc>
                <a:spcPct val="90000"/>
              </a:lnSpc>
              <a:spcBef>
                <a:spcPct val="0"/>
              </a:spcBef>
              <a:spcAft>
                <a:spcPct val="35000"/>
              </a:spcAft>
            </a:pPr>
            <a:r>
              <a:rPr lang="en-US" sz="2000" kern="1200" dirty="0" smtClean="0"/>
              <a:t>D</a:t>
            </a:r>
            <a:endParaRPr lang="en-US" sz="2000" kern="1200" dirty="0"/>
          </a:p>
        </p:txBody>
      </p:sp>
      <p:sp>
        <p:nvSpPr>
          <p:cNvPr id="11" name="Freeform 10"/>
          <p:cNvSpPr/>
          <p:nvPr/>
        </p:nvSpPr>
        <p:spPr>
          <a:xfrm>
            <a:off x="2296333" y="4656664"/>
            <a:ext cx="1809043" cy="1809043"/>
          </a:xfrm>
          <a:custGeom>
            <a:avLst/>
            <a:gdLst>
              <a:gd name="connsiteX0" fmla="*/ 0 w 1809043"/>
              <a:gd name="connsiteY0" fmla="*/ 904522 h 1809043"/>
              <a:gd name="connsiteX1" fmla="*/ 904522 w 1809043"/>
              <a:gd name="connsiteY1" fmla="*/ 0 h 1809043"/>
              <a:gd name="connsiteX2" fmla="*/ 1809044 w 1809043"/>
              <a:gd name="connsiteY2" fmla="*/ 904522 h 1809043"/>
              <a:gd name="connsiteX3" fmla="*/ 904522 w 1809043"/>
              <a:gd name="connsiteY3" fmla="*/ 1809044 h 1809043"/>
              <a:gd name="connsiteX4" fmla="*/ 0 w 1809043"/>
              <a:gd name="connsiteY4" fmla="*/ 904522 h 18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043" h="1809043">
                <a:moveTo>
                  <a:pt x="0" y="904522"/>
                </a:moveTo>
                <a:cubicBezTo>
                  <a:pt x="0" y="404968"/>
                  <a:pt x="404968" y="0"/>
                  <a:pt x="904522" y="0"/>
                </a:cubicBezTo>
                <a:cubicBezTo>
                  <a:pt x="1404076" y="0"/>
                  <a:pt x="1809044" y="404968"/>
                  <a:pt x="1809044" y="904522"/>
                </a:cubicBezTo>
                <a:cubicBezTo>
                  <a:pt x="1809044" y="1404076"/>
                  <a:pt x="1404076" y="1809044"/>
                  <a:pt x="904522" y="1809044"/>
                </a:cubicBezTo>
                <a:cubicBezTo>
                  <a:pt x="404968" y="1809044"/>
                  <a:pt x="0" y="1404076"/>
                  <a:pt x="0" y="904522"/>
                </a:cubicBezTo>
                <a:close/>
              </a:path>
            </a:pathLst>
          </a:custGeom>
          <a:solidFill>
            <a:srgbClr val="009E00"/>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0328" tIns="290328" rIns="290328" bIns="290328" numCol="1" spcCol="1270" anchor="ctr" anchorCtr="0">
            <a:noAutofit/>
          </a:bodyPr>
          <a:lstStyle/>
          <a:p>
            <a:pPr lvl="0" algn="ctr" defTabSz="889000">
              <a:lnSpc>
                <a:spcPct val="90000"/>
              </a:lnSpc>
              <a:spcBef>
                <a:spcPct val="0"/>
              </a:spcBef>
              <a:spcAft>
                <a:spcPct val="35000"/>
              </a:spcAft>
            </a:pPr>
            <a:r>
              <a:rPr lang="en-US" sz="2000" kern="1200" dirty="0" smtClean="0"/>
              <a:t>Improve Planning for Court-Involved Youth</a:t>
            </a:r>
            <a:endParaRPr lang="en-US" sz="2000" kern="1200" dirty="0"/>
          </a:p>
        </p:txBody>
      </p:sp>
      <p:sp>
        <p:nvSpPr>
          <p:cNvPr id="12" name="Freeform 11"/>
          <p:cNvSpPr/>
          <p:nvPr/>
        </p:nvSpPr>
        <p:spPr>
          <a:xfrm rot="1098749">
            <a:off x="3330177" y="2815919"/>
            <a:ext cx="365477" cy="615075"/>
          </a:xfrm>
          <a:custGeom>
            <a:avLst/>
            <a:gdLst>
              <a:gd name="connsiteX0" fmla="*/ 0 w 365476"/>
              <a:gd name="connsiteY0" fmla="*/ 123015 h 615074"/>
              <a:gd name="connsiteX1" fmla="*/ 182738 w 365476"/>
              <a:gd name="connsiteY1" fmla="*/ 123015 h 615074"/>
              <a:gd name="connsiteX2" fmla="*/ 182738 w 365476"/>
              <a:gd name="connsiteY2" fmla="*/ 0 h 615074"/>
              <a:gd name="connsiteX3" fmla="*/ 365476 w 365476"/>
              <a:gd name="connsiteY3" fmla="*/ 307537 h 615074"/>
              <a:gd name="connsiteX4" fmla="*/ 182738 w 365476"/>
              <a:gd name="connsiteY4" fmla="*/ 615074 h 615074"/>
              <a:gd name="connsiteX5" fmla="*/ 182738 w 365476"/>
              <a:gd name="connsiteY5" fmla="*/ 492059 h 615074"/>
              <a:gd name="connsiteX6" fmla="*/ 0 w 365476"/>
              <a:gd name="connsiteY6" fmla="*/ 492059 h 615074"/>
              <a:gd name="connsiteX7" fmla="*/ 0 w 365476"/>
              <a:gd name="connsiteY7" fmla="*/ 123015 h 6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476" h="615074">
                <a:moveTo>
                  <a:pt x="365476" y="492059"/>
                </a:moveTo>
                <a:lnTo>
                  <a:pt x="182738" y="492059"/>
                </a:lnTo>
                <a:lnTo>
                  <a:pt x="182738" y="615074"/>
                </a:lnTo>
                <a:lnTo>
                  <a:pt x="0" y="307537"/>
                </a:lnTo>
                <a:lnTo>
                  <a:pt x="182738" y="0"/>
                </a:lnTo>
                <a:lnTo>
                  <a:pt x="182738" y="123015"/>
                </a:lnTo>
                <a:lnTo>
                  <a:pt x="365476" y="123015"/>
                </a:lnTo>
                <a:lnTo>
                  <a:pt x="365476" y="492059"/>
                </a:lnTo>
                <a:close/>
              </a:path>
            </a:pathLst>
          </a:custGeom>
          <a:solidFill>
            <a:srgbClr val="F137A1"/>
          </a:solidFill>
          <a:ln>
            <a:solidFill>
              <a:schemeClr val="tx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9643" tIns="123015" rIns="0" bIns="123015" numCol="1" spcCol="1270" anchor="ctr" anchorCtr="0">
            <a:noAutofit/>
          </a:bodyPr>
          <a:lstStyle/>
          <a:p>
            <a:pPr lvl="0" algn="ctr" defTabSz="889000">
              <a:lnSpc>
                <a:spcPct val="90000"/>
              </a:lnSpc>
              <a:spcBef>
                <a:spcPct val="0"/>
              </a:spcBef>
              <a:spcAft>
                <a:spcPct val="35000"/>
              </a:spcAft>
            </a:pPr>
            <a:r>
              <a:rPr lang="en-US" sz="2000" kern="1200" dirty="0" smtClean="0"/>
              <a:t>E</a:t>
            </a:r>
            <a:endParaRPr lang="en-US" sz="2000" kern="1200" dirty="0"/>
          </a:p>
        </p:txBody>
      </p:sp>
      <p:sp>
        <p:nvSpPr>
          <p:cNvPr id="13" name="Freeform 12"/>
          <p:cNvSpPr/>
          <p:nvPr/>
        </p:nvSpPr>
        <p:spPr>
          <a:xfrm>
            <a:off x="1412532" y="1823153"/>
            <a:ext cx="1809043" cy="1809043"/>
          </a:xfrm>
          <a:custGeom>
            <a:avLst/>
            <a:gdLst>
              <a:gd name="connsiteX0" fmla="*/ 0 w 1809043"/>
              <a:gd name="connsiteY0" fmla="*/ 904522 h 1809043"/>
              <a:gd name="connsiteX1" fmla="*/ 904522 w 1809043"/>
              <a:gd name="connsiteY1" fmla="*/ 0 h 1809043"/>
              <a:gd name="connsiteX2" fmla="*/ 1809044 w 1809043"/>
              <a:gd name="connsiteY2" fmla="*/ 904522 h 1809043"/>
              <a:gd name="connsiteX3" fmla="*/ 904522 w 1809043"/>
              <a:gd name="connsiteY3" fmla="*/ 1809044 h 1809043"/>
              <a:gd name="connsiteX4" fmla="*/ 0 w 1809043"/>
              <a:gd name="connsiteY4" fmla="*/ 904522 h 18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043" h="1809043">
                <a:moveTo>
                  <a:pt x="0" y="904522"/>
                </a:moveTo>
                <a:cubicBezTo>
                  <a:pt x="0" y="404968"/>
                  <a:pt x="404968" y="0"/>
                  <a:pt x="904522" y="0"/>
                </a:cubicBezTo>
                <a:cubicBezTo>
                  <a:pt x="1404076" y="0"/>
                  <a:pt x="1809044" y="404968"/>
                  <a:pt x="1809044" y="904522"/>
                </a:cubicBezTo>
                <a:cubicBezTo>
                  <a:pt x="1809044" y="1404076"/>
                  <a:pt x="1404076" y="1809044"/>
                  <a:pt x="904522" y="1809044"/>
                </a:cubicBezTo>
                <a:cubicBezTo>
                  <a:pt x="404968" y="1809044"/>
                  <a:pt x="0" y="1404076"/>
                  <a:pt x="0" y="904522"/>
                </a:cubicBezTo>
                <a:close/>
              </a:path>
            </a:pathLst>
          </a:custGeom>
          <a:solidFill>
            <a:srgbClr val="F137A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0328" tIns="290328" rIns="290328" bIns="290328" numCol="1" spcCol="1270" anchor="ctr" anchorCtr="0">
            <a:noAutofit/>
          </a:bodyPr>
          <a:lstStyle/>
          <a:p>
            <a:pPr lvl="0" algn="ctr" defTabSz="889000">
              <a:lnSpc>
                <a:spcPct val="90000"/>
              </a:lnSpc>
              <a:spcBef>
                <a:spcPct val="0"/>
              </a:spcBef>
              <a:spcAft>
                <a:spcPct val="35000"/>
              </a:spcAft>
            </a:pPr>
            <a:r>
              <a:rPr lang="en-US" sz="2000" kern="1200" dirty="0" smtClean="0"/>
              <a:t>Re-Engage Placed and Sentenced Youth</a:t>
            </a:r>
            <a:endParaRPr lang="en-US" sz="2000" kern="1200"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575" y="6559550"/>
            <a:ext cx="76327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593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1000"/>
            <a:ext cx="3964376" cy="513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595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000" b="1" dirty="0">
                <a:latin typeface="Times New Roman" pitchFamily="18" charset="0"/>
                <a:cs typeface="Times New Roman" pitchFamily="18" charset="0"/>
              </a:rPr>
              <a:t>Regional Youth Justice Teams</a:t>
            </a:r>
            <a:endParaRPr lang="en-US" sz="2000" b="1" dirty="0"/>
          </a:p>
        </p:txBody>
      </p:sp>
      <p:sp>
        <p:nvSpPr>
          <p:cNvPr id="3" name="Title 2"/>
          <p:cNvSpPr>
            <a:spLocks noGrp="1"/>
          </p:cNvSpPr>
          <p:nvPr>
            <p:ph type="title"/>
          </p:nvPr>
        </p:nvSpPr>
        <p:spPr/>
        <p:txBody>
          <a:bodyPr/>
          <a:lstStyle/>
          <a:p>
            <a:r>
              <a:rPr lang="en-US" sz="2700" b="1" cap="small" spc="0" dirty="0">
                <a:latin typeface="Times New Roman" pitchFamily="18" charset="0"/>
                <a:cs typeface="Times New Roman" pitchFamily="18" charset="0"/>
              </a:rPr>
              <a:t>New York State Juvenile Justice</a:t>
            </a:r>
            <a:br>
              <a:rPr lang="en-US" sz="2700" b="1" cap="small" spc="0" dirty="0">
                <a:latin typeface="Times New Roman" pitchFamily="18" charset="0"/>
                <a:cs typeface="Times New Roman" pitchFamily="18" charset="0"/>
              </a:rPr>
            </a:br>
            <a:r>
              <a:rPr lang="en-US" sz="2800" b="1" cap="small" spc="0" dirty="0">
                <a:latin typeface="Times New Roman" pitchFamily="18" charset="0"/>
                <a:cs typeface="Times New Roman" pitchFamily="18" charset="0"/>
              </a:rPr>
              <a:t>Strategic Planning Action Committee</a:t>
            </a:r>
            <a:r>
              <a:rPr lang="en-US" sz="2800" b="1" cap="small" spc="0" dirty="0">
                <a:solidFill>
                  <a:srgbClr val="575F6D"/>
                </a:solidFill>
                <a:latin typeface="Century Schoolbook"/>
              </a:rPr>
              <a:t/>
            </a:r>
            <a:br>
              <a:rPr lang="en-US" sz="2800" b="1" cap="small" spc="0" dirty="0">
                <a:solidFill>
                  <a:srgbClr val="575F6D"/>
                </a:solidFill>
                <a:latin typeface="Century Schoolbook"/>
              </a:rPr>
            </a:br>
            <a:endParaRPr lang="en-US" dirty="0"/>
          </a:p>
        </p:txBody>
      </p:sp>
    </p:spTree>
    <p:extLst>
      <p:ext uri="{BB962C8B-B14F-4D97-AF65-F5344CB8AC3E}">
        <p14:creationId xmlns:p14="http://schemas.microsoft.com/office/powerpoint/2010/main" val="486926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7467600" cy="609600"/>
          </a:xfrm>
        </p:spPr>
        <p:txBody>
          <a:bodyPr>
            <a:noAutofit/>
          </a:bodyPr>
          <a:lstStyle/>
          <a:p>
            <a:pPr eaLnBrk="1" fontAlgn="auto" hangingPunct="1">
              <a:spcAft>
                <a:spcPts val="0"/>
              </a:spcAft>
              <a:defRPr/>
            </a:pPr>
            <a:r>
              <a:rPr lang="en-US" sz="2400" dirty="0" smtClean="0">
                <a:latin typeface="Times New Roman" pitchFamily="18" charset="0"/>
                <a:cs typeface="Times New Roman" pitchFamily="18" charset="0"/>
              </a:rPr>
              <a:t>Regional Youth Justice Teams – County Breakdown</a:t>
            </a:r>
          </a:p>
        </p:txBody>
      </p:sp>
      <p:sp>
        <p:nvSpPr>
          <p:cNvPr id="10243" name="Content Placeholder 2"/>
          <p:cNvSpPr>
            <a:spLocks noGrp="1"/>
          </p:cNvSpPr>
          <p:nvPr>
            <p:ph sz="quarter" idx="1"/>
          </p:nvPr>
        </p:nvSpPr>
        <p:spPr>
          <a:xfrm>
            <a:off x="-152400" y="1219200"/>
            <a:ext cx="9067800" cy="5254625"/>
          </a:xfrm>
        </p:spPr>
        <p:txBody>
          <a:bodyPr>
            <a:normAutofit/>
          </a:bodyPr>
          <a:lstStyle/>
          <a:p>
            <a:pPr marL="365760" lvl="1" indent="0" eaLnBrk="1" fontAlgn="auto" hangingPunct="1">
              <a:spcAft>
                <a:spcPts val="0"/>
              </a:spcAft>
              <a:buFont typeface="Wingdings 2" pitchFamily="18" charset="2"/>
              <a:buNone/>
              <a:defRPr/>
            </a:pPr>
            <a:endParaRPr lang="en-US" sz="800" dirty="0" smtClean="0">
              <a:latin typeface="Times New Roman" pitchFamily="18" charset="0"/>
              <a:cs typeface="Times New Roman" pitchFamily="18" charset="0"/>
            </a:endParaRPr>
          </a:p>
          <a:p>
            <a:pPr marL="365760" lvl="1" indent="0" eaLnBrk="1" fontAlgn="auto" hangingPunct="1">
              <a:spcAft>
                <a:spcPts val="0"/>
              </a:spcAft>
              <a:buFont typeface="Wingdings 2" pitchFamily="18" charset="2"/>
              <a:buNone/>
              <a:defRPr/>
            </a:pPr>
            <a:endParaRPr lang="en-US" sz="800" dirty="0" smtClean="0">
              <a:latin typeface="Times New Roman" pitchFamily="18" charset="0"/>
              <a:cs typeface="Times New Roman" pitchFamily="18" charset="0"/>
            </a:endParaRPr>
          </a:p>
          <a:p>
            <a:pPr marL="640080" lvl="1" indent="-274320" eaLnBrk="1" fontAlgn="auto" hangingPunct="1">
              <a:spcAft>
                <a:spcPts val="0"/>
              </a:spcAft>
              <a:buFont typeface="Wingdings 2"/>
              <a:buChar char=""/>
              <a:defRPr/>
            </a:pPr>
            <a:r>
              <a:rPr lang="en-US" sz="2400" b="1" dirty="0" smtClean="0">
                <a:latin typeface="Times New Roman" pitchFamily="18" charset="0"/>
                <a:cs typeface="Times New Roman" pitchFamily="18" charset="0"/>
              </a:rPr>
              <a:t>Finger Lakes:  </a:t>
            </a:r>
            <a:r>
              <a:rPr lang="en-US" sz="2000" dirty="0">
                <a:latin typeface="Times New Roman" pitchFamily="18" charset="0"/>
                <a:cs typeface="Times New Roman" pitchFamily="18" charset="0"/>
              </a:rPr>
              <a:t>Lead Entity – The Monroe County Probation Department</a:t>
            </a:r>
          </a:p>
          <a:p>
            <a:pPr marL="926147" lvl="2" indent="-285750" eaLnBrk="1" fontAlgn="auto" hangingPunct="1">
              <a:spcAft>
                <a:spcPts val="0"/>
              </a:spcAft>
              <a:defRPr/>
            </a:pPr>
            <a:r>
              <a:rPr lang="en-US" dirty="0">
                <a:latin typeface="Times New Roman" pitchFamily="18" charset="0"/>
                <a:cs typeface="Times New Roman" pitchFamily="18" charset="0"/>
              </a:rPr>
              <a:t>Contact:  Bob Burns (</a:t>
            </a:r>
            <a:r>
              <a:rPr lang="en-US" dirty="0">
                <a:latin typeface="Times New Roman" pitchFamily="18" charset="0"/>
                <a:cs typeface="Times New Roman" pitchFamily="18" charset="0"/>
                <a:hlinkClick r:id="rId3"/>
              </a:rPr>
              <a:t>rburns@monroecounty.gov</a:t>
            </a:r>
            <a:r>
              <a:rPr lang="en-US" dirty="0">
                <a:latin typeface="Times New Roman" pitchFamily="18" charset="0"/>
                <a:cs typeface="Times New Roman" pitchFamily="18" charset="0"/>
              </a:rPr>
              <a:t>) or Courtney Ramirez (</a:t>
            </a:r>
            <a:r>
              <a:rPr lang="en-US" dirty="0">
                <a:latin typeface="Times New Roman" pitchFamily="18" charset="0"/>
                <a:cs typeface="Times New Roman" pitchFamily="18" charset="0"/>
                <a:hlinkClick r:id="rId4"/>
              </a:rPr>
              <a:t>Courtney.Ramirez@dcjs.ny.gov</a:t>
            </a:r>
            <a:r>
              <a:rPr lang="en-US" dirty="0">
                <a:latin typeface="Times New Roman" pitchFamily="18" charset="0"/>
                <a:cs typeface="Times New Roman" pitchFamily="18" charset="0"/>
              </a:rPr>
              <a:t>)</a:t>
            </a:r>
          </a:p>
          <a:p>
            <a:pPr marL="926147" lvl="2" indent="-285750" eaLnBrk="1" fontAlgn="auto" hangingPunct="1">
              <a:spcAft>
                <a:spcPts val="0"/>
              </a:spcAft>
              <a:defRPr/>
            </a:pPr>
            <a:r>
              <a:rPr lang="en-US" b="1" dirty="0">
                <a:latin typeface="Times New Roman" pitchFamily="18" charset="0"/>
                <a:cs typeface="Times New Roman" pitchFamily="18" charset="0"/>
              </a:rPr>
              <a:t>Chemung, Livingston, Monroe, Ontario, Schuyler, Seneca, Steuben, Wayne, Yates, Genesee, Orleans, Wyoming</a:t>
            </a:r>
          </a:p>
          <a:p>
            <a:pPr marL="926147" lvl="2" indent="-285750" eaLnBrk="1" fontAlgn="auto" hangingPunct="1">
              <a:spcAft>
                <a:spcPts val="0"/>
              </a:spcAft>
              <a:defRPr/>
            </a:pPr>
            <a:r>
              <a:rPr lang="en-US" b="1" dirty="0">
                <a:latin typeface="Times New Roman" pitchFamily="18" charset="0"/>
                <a:cs typeface="Times New Roman" pitchFamily="18" charset="0"/>
              </a:rPr>
              <a:t>Next Meeting: June 13, 2014</a:t>
            </a:r>
          </a:p>
          <a:p>
            <a:pPr marL="365760" lvl="1" indent="0" eaLnBrk="1" fontAlgn="auto" hangingPunct="1">
              <a:spcAft>
                <a:spcPts val="0"/>
              </a:spcAft>
              <a:buFont typeface="Wingdings 2" pitchFamily="18" charset="2"/>
              <a:buNone/>
              <a:defRPr/>
            </a:pPr>
            <a:endParaRPr lang="en-US" sz="1000" b="1" dirty="0" smtClean="0">
              <a:latin typeface="Times New Roman" pitchFamily="18" charset="0"/>
              <a:cs typeface="Times New Roman" pitchFamily="18" charset="0"/>
            </a:endParaRPr>
          </a:p>
          <a:p>
            <a:pPr marL="365760" lvl="1" indent="0" eaLnBrk="1" fontAlgn="auto" hangingPunct="1">
              <a:spcAft>
                <a:spcPts val="0"/>
              </a:spcAft>
              <a:buFont typeface="Wingdings 2" pitchFamily="18" charset="2"/>
              <a:buNone/>
              <a:defRPr/>
            </a:pPr>
            <a:endParaRPr lang="en-US" sz="1000" b="1" dirty="0" smtClean="0">
              <a:latin typeface="Times New Roman" pitchFamily="18" charset="0"/>
              <a:cs typeface="Times New Roman" pitchFamily="18" charset="0"/>
            </a:endParaRPr>
          </a:p>
          <a:p>
            <a:pPr marL="640080" lvl="1" indent="-274320" eaLnBrk="1" fontAlgn="auto" hangingPunct="1">
              <a:spcAft>
                <a:spcPts val="0"/>
              </a:spcAft>
              <a:buFont typeface="Wingdings 2"/>
              <a:buChar char=""/>
              <a:defRPr/>
            </a:pPr>
            <a:r>
              <a:rPr lang="en-US" sz="2400" b="1" dirty="0" smtClean="0">
                <a:latin typeface="Times New Roman" pitchFamily="18" charset="0"/>
                <a:cs typeface="Times New Roman" pitchFamily="18" charset="0"/>
              </a:rPr>
              <a:t>Western New York:  </a:t>
            </a:r>
            <a:r>
              <a:rPr lang="en-US" sz="2000" dirty="0" smtClean="0">
                <a:latin typeface="Times New Roman" pitchFamily="18" charset="0"/>
                <a:cs typeface="Times New Roman" pitchFamily="18" charset="0"/>
              </a:rPr>
              <a:t>Lead </a:t>
            </a:r>
            <a:r>
              <a:rPr lang="en-US" sz="2000" dirty="0">
                <a:latin typeface="Times New Roman" pitchFamily="18" charset="0"/>
                <a:cs typeface="Times New Roman" pitchFamily="18" charset="0"/>
              </a:rPr>
              <a:t>Entity – The </a:t>
            </a:r>
            <a:r>
              <a:rPr lang="en-US" sz="2000" dirty="0" smtClean="0">
                <a:latin typeface="Times New Roman" pitchFamily="18" charset="0"/>
                <a:cs typeface="Times New Roman" pitchFamily="18" charset="0"/>
              </a:rPr>
              <a:t>Erie </a:t>
            </a:r>
            <a:r>
              <a:rPr lang="en-US" sz="2000" dirty="0">
                <a:latin typeface="Times New Roman" pitchFamily="18" charset="0"/>
                <a:cs typeface="Times New Roman" pitchFamily="18" charset="0"/>
              </a:rPr>
              <a:t>County Probation </a:t>
            </a:r>
            <a:r>
              <a:rPr lang="en-US" sz="2000" dirty="0" smtClean="0">
                <a:latin typeface="Times New Roman" pitchFamily="18" charset="0"/>
                <a:cs typeface="Times New Roman" pitchFamily="18" charset="0"/>
              </a:rPr>
              <a:t>Department</a:t>
            </a:r>
          </a:p>
          <a:p>
            <a:pPr marL="926147" lvl="2" indent="-285750" eaLnBrk="1" fontAlgn="auto" hangingPunct="1">
              <a:spcAft>
                <a:spcPts val="0"/>
              </a:spcAft>
              <a:defRPr/>
            </a:pPr>
            <a:r>
              <a:rPr lang="en-US" dirty="0">
                <a:latin typeface="Times New Roman" pitchFamily="18" charset="0"/>
                <a:cs typeface="Times New Roman" pitchFamily="18" charset="0"/>
              </a:rPr>
              <a:t>Contact:  </a:t>
            </a:r>
            <a:r>
              <a:rPr lang="en-US" dirty="0" smtClean="0">
                <a:latin typeface="Times New Roman" pitchFamily="18" charset="0"/>
                <a:cs typeface="Times New Roman" pitchFamily="18" charset="0"/>
              </a:rPr>
              <a:t>Brian McLaughlin (</a:t>
            </a:r>
            <a:r>
              <a:rPr lang="en-US" dirty="0" smtClean="0">
                <a:latin typeface="Times New Roman" pitchFamily="18" charset="0"/>
                <a:cs typeface="Times New Roman" pitchFamily="18" charset="0"/>
                <a:hlinkClick r:id="rId5"/>
              </a:rPr>
              <a:t>brian.mclaughlin@erie.gov</a:t>
            </a:r>
            <a:r>
              <a:rPr lang="en-US" dirty="0" smtClean="0">
                <a:latin typeface="Times New Roman" pitchFamily="18" charset="0"/>
                <a:cs typeface="Times New Roman" pitchFamily="18" charset="0"/>
              </a:rPr>
              <a:t>) or </a:t>
            </a:r>
            <a:r>
              <a:rPr lang="en-US" dirty="0">
                <a:latin typeface="Times New Roman" pitchFamily="18" charset="0"/>
                <a:cs typeface="Times New Roman" pitchFamily="18" charset="0"/>
              </a:rPr>
              <a:t>Courtney Ramirez (</a:t>
            </a:r>
            <a:r>
              <a:rPr lang="en-US" dirty="0">
                <a:latin typeface="Times New Roman" pitchFamily="18" charset="0"/>
                <a:cs typeface="Times New Roman" pitchFamily="18" charset="0"/>
                <a:hlinkClick r:id="rId4"/>
              </a:rPr>
              <a:t>Courtney.Ramirez@dcjs.ny.gov</a:t>
            </a:r>
            <a:r>
              <a:rPr lang="en-US" dirty="0">
                <a:latin typeface="Times New Roman" pitchFamily="18" charset="0"/>
                <a:cs typeface="Times New Roman" pitchFamily="18" charset="0"/>
              </a:rPr>
              <a:t>)</a:t>
            </a:r>
          </a:p>
          <a:p>
            <a:pPr marL="926147" lvl="2" indent="-285750" eaLnBrk="1" fontAlgn="auto" hangingPunct="1">
              <a:spcAft>
                <a:spcPts val="0"/>
              </a:spcAft>
              <a:defRPr/>
            </a:pPr>
            <a:r>
              <a:rPr lang="en-US" sz="2000" b="1" dirty="0">
                <a:latin typeface="Times New Roman" pitchFamily="18" charset="0"/>
                <a:cs typeface="Times New Roman" pitchFamily="18" charset="0"/>
              </a:rPr>
              <a:t>Allegany, Cattaraugus, Chautauqua, Erie, Niagara </a:t>
            </a:r>
            <a:endParaRPr lang="en-US" sz="2000" b="1" dirty="0" smtClean="0">
              <a:latin typeface="Times New Roman" pitchFamily="18" charset="0"/>
              <a:cs typeface="Times New Roman" pitchFamily="18" charset="0"/>
            </a:endParaRPr>
          </a:p>
          <a:p>
            <a:pPr marL="926147" lvl="2" indent="-285750" eaLnBrk="1" fontAlgn="auto" hangingPunct="1">
              <a:spcAft>
                <a:spcPts val="0"/>
              </a:spcAft>
              <a:defRPr/>
            </a:pPr>
            <a:r>
              <a:rPr lang="en-US" b="1" dirty="0" smtClean="0">
                <a:latin typeface="Times New Roman" pitchFamily="18" charset="0"/>
                <a:cs typeface="Times New Roman" pitchFamily="18" charset="0"/>
              </a:rPr>
              <a:t>Next Meeting: June 12, 2014</a:t>
            </a:r>
          </a:p>
          <a:p>
            <a:pPr marL="640080" lvl="1" indent="-274320" eaLnBrk="1" fontAlgn="auto" hangingPunct="1">
              <a:spcAft>
                <a:spcPts val="0"/>
              </a:spcAft>
              <a:buFont typeface="Wingdings 2"/>
              <a:buChar char=""/>
              <a:defRPr/>
            </a:pPr>
            <a:endParaRPr lang="en-US" sz="1600" dirty="0">
              <a:latin typeface="Times New Roman" pitchFamily="18" charset="0"/>
              <a:cs typeface="Times New Roman" pitchFamily="18" charset="0"/>
            </a:endParaRPr>
          </a:p>
          <a:p>
            <a:pPr marL="640080" lvl="1" indent="-274320" eaLnBrk="1" fontAlgn="auto" hangingPunct="1">
              <a:spcAft>
                <a:spcPts val="0"/>
              </a:spcAft>
              <a:buFont typeface="Wingdings 2"/>
              <a:buChar char=""/>
              <a:defRPr/>
            </a:pPr>
            <a:endParaRPr lang="en-US" sz="1900" dirty="0">
              <a:latin typeface="Times New Roman" pitchFamily="18" charset="0"/>
              <a:cs typeface="Times New Roman" pitchFamily="18" charset="0"/>
            </a:endParaRPr>
          </a:p>
          <a:p>
            <a:pPr marL="640080" lvl="1" indent="-274320" eaLnBrk="1" fontAlgn="auto" hangingPunct="1">
              <a:spcAft>
                <a:spcPts val="0"/>
              </a:spcAft>
              <a:buFont typeface="Wingdings 2"/>
              <a:buChar char=""/>
              <a:defRPr/>
            </a:pPr>
            <a:endParaRPr lang="en-US" sz="1900" dirty="0" smtClean="0">
              <a:latin typeface="Times New Roman" pitchFamily="18" charset="0"/>
              <a:cs typeface="Times New Roman" pitchFamily="18" charset="0"/>
            </a:endParaRPr>
          </a:p>
          <a:p>
            <a:pPr marL="365760" lvl="1" indent="0" eaLnBrk="1" fontAlgn="auto" hangingPunct="1">
              <a:spcAft>
                <a:spcPts val="0"/>
              </a:spcAft>
              <a:buFont typeface="Wingdings 2" pitchFamily="18" charset="2"/>
              <a:buNone/>
              <a:defRPr/>
            </a:pPr>
            <a:endParaRPr lang="en-US" sz="1900" dirty="0" smtClean="0">
              <a:latin typeface="Times New Roman" pitchFamily="18" charset="0"/>
              <a:cs typeface="Times New Roman" pitchFamily="18" charset="0"/>
            </a:endParaRPr>
          </a:p>
          <a:p>
            <a:pPr marL="274320" indent="-274320" eaLnBrk="1" fontAlgn="auto" hangingPunct="1">
              <a:spcAft>
                <a:spcPts val="0"/>
              </a:spcAft>
              <a:buFont typeface="Wingdings"/>
              <a:buChar char=""/>
              <a:defRPr/>
            </a:pPr>
            <a:endParaRPr lang="en-US" dirty="0" smtClean="0">
              <a:latin typeface="Times New Roman" pitchFamily="18" charset="0"/>
              <a:cs typeface="Times New Roman" pitchFamily="18" charset="0"/>
            </a:endParaRPr>
          </a:p>
        </p:txBody>
      </p:sp>
      <p:cxnSp>
        <p:nvCxnSpPr>
          <p:cNvPr id="4" name="Straight Connector 3"/>
          <p:cNvCxnSpPr/>
          <p:nvPr/>
        </p:nvCxnSpPr>
        <p:spPr>
          <a:xfrm>
            <a:off x="304800" y="1143000"/>
            <a:ext cx="8229600" cy="0"/>
          </a:xfrm>
          <a:prstGeom prst="line">
            <a:avLst/>
          </a:prstGeom>
          <a:ln w="857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395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smtClean="0">
                <a:latin typeface="Times New Roman" pitchFamily="18" charset="0"/>
                <a:cs typeface="Times New Roman" pitchFamily="18" charset="0"/>
              </a:rPr>
              <a:t>NEXT STEPS</a:t>
            </a:r>
            <a:endParaRPr lang="en-US" b="1"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Central Region </a:t>
            </a:r>
            <a:r>
              <a:rPr lang="en-US" dirty="0">
                <a:latin typeface="Times New Roman" pitchFamily="18" charset="0"/>
                <a:cs typeface="Times New Roman" pitchFamily="18" charset="0"/>
              </a:rPr>
              <a:t>Leadership Summit</a:t>
            </a:r>
          </a:p>
        </p:txBody>
      </p:sp>
    </p:spTree>
    <p:extLst>
      <p:ext uri="{BB962C8B-B14F-4D97-AF65-F5344CB8AC3E}">
        <p14:creationId xmlns:p14="http://schemas.microsoft.com/office/powerpoint/2010/main" val="71228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828562"/>
            <a:ext cx="4572000" cy="3323987"/>
          </a:xfrm>
          <a:prstGeom prst="rect">
            <a:avLst/>
          </a:prstGeom>
        </p:spPr>
        <p:txBody>
          <a:bodyPr>
            <a:spAutoFit/>
          </a:bodyPr>
          <a:lstStyle/>
          <a:p>
            <a:pPr algn="ctr"/>
            <a:r>
              <a:rPr lang="en-US" sz="2800" dirty="0">
                <a:latin typeface="Times New Roman" pitchFamily="18" charset="0"/>
                <a:cs typeface="Times New Roman" pitchFamily="18" charset="0"/>
              </a:rPr>
              <a:t>Kathleen R. DeCataldo, Esq.</a:t>
            </a:r>
          </a:p>
          <a:p>
            <a:pPr algn="ctr"/>
            <a:r>
              <a:rPr lang="en-US" dirty="0">
                <a:latin typeface="Times New Roman" pitchFamily="18" charset="0"/>
                <a:cs typeface="Times New Roman" pitchFamily="18" charset="0"/>
              </a:rPr>
              <a:t>Executive Director</a:t>
            </a:r>
          </a:p>
          <a:p>
            <a:pPr algn="ctr"/>
            <a:endParaRPr lang="en-US"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NYS Permanent Judicial Commission on Justice for Children</a:t>
            </a:r>
          </a:p>
          <a:p>
            <a:pPr algn="ctr"/>
            <a:r>
              <a:rPr lang="en-US" dirty="0">
                <a:latin typeface="Times New Roman" pitchFamily="18" charset="0"/>
                <a:cs typeface="Times New Roman" pitchFamily="18" charset="0"/>
              </a:rPr>
              <a:t>150 State Street</a:t>
            </a:r>
          </a:p>
          <a:p>
            <a:pPr algn="ctr"/>
            <a:r>
              <a:rPr lang="en-US" dirty="0">
                <a:latin typeface="Times New Roman" pitchFamily="18" charset="0"/>
                <a:cs typeface="Times New Roman" pitchFamily="18" charset="0"/>
              </a:rPr>
              <a:t>Albany, NY 12207</a:t>
            </a:r>
          </a:p>
          <a:p>
            <a:pPr algn="ctr"/>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518-285-8780</a:t>
            </a:r>
          </a:p>
          <a:p>
            <a:pPr algn="ctr"/>
            <a:endParaRPr lang="en-US" sz="1600"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pjcjc@nycourts.gov</a:t>
            </a:r>
          </a:p>
        </p:txBody>
      </p:sp>
    </p:spTree>
    <p:extLst>
      <p:ext uri="{BB962C8B-B14F-4D97-AF65-F5344CB8AC3E}">
        <p14:creationId xmlns:p14="http://schemas.microsoft.com/office/powerpoint/2010/main" val="3887610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1952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17867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9317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7893" cy="4407408"/>
          </a:xfrm>
        </p:spPr>
        <p:txBody>
          <a:bodyPr>
            <a:normAutofit/>
          </a:bodyPr>
          <a:lstStyle/>
          <a:p>
            <a:pPr marL="45720" indent="0" algn="ctr">
              <a:buNone/>
            </a:pPr>
            <a:r>
              <a:rPr lang="en-US" sz="2800" dirty="0" smtClean="0">
                <a:solidFill>
                  <a:srgbClr val="D62828"/>
                </a:solidFill>
              </a:rPr>
              <a:t>Youth with Discretionary Suspensions at Increased </a:t>
            </a:r>
            <a:r>
              <a:rPr lang="en-US" sz="2800" dirty="0">
                <a:solidFill>
                  <a:srgbClr val="D62828"/>
                </a:solidFill>
              </a:rPr>
              <a:t>R</a:t>
            </a:r>
            <a:r>
              <a:rPr lang="en-US" sz="2800" dirty="0" smtClean="0">
                <a:solidFill>
                  <a:srgbClr val="D62828"/>
                </a:solidFill>
              </a:rPr>
              <a:t>isk of Contact </a:t>
            </a:r>
            <a:r>
              <a:rPr lang="en-US" sz="2800" dirty="0">
                <a:solidFill>
                  <a:srgbClr val="D62828"/>
                </a:solidFill>
              </a:rPr>
              <a:t>with Justice System</a:t>
            </a:r>
            <a:endParaRPr lang="en-US" sz="2800" dirty="0" smtClean="0">
              <a:solidFill>
                <a:srgbClr val="D62828"/>
              </a:solidFill>
            </a:endParaRPr>
          </a:p>
        </p:txBody>
      </p:sp>
      <p:sp>
        <p:nvSpPr>
          <p:cNvPr id="3" name="Title 2"/>
          <p:cNvSpPr>
            <a:spLocks noGrp="1"/>
          </p:cNvSpPr>
          <p:nvPr>
            <p:ph type="title"/>
          </p:nvPr>
        </p:nvSpPr>
        <p:spPr/>
        <p:txBody>
          <a:bodyPr/>
          <a:lstStyle/>
          <a:p>
            <a:r>
              <a:rPr lang="en-US" sz="2400" b="1" dirty="0" smtClean="0"/>
              <a:t>Bottom line – </a:t>
            </a:r>
            <a:br>
              <a:rPr lang="en-US" sz="2400" b="1" dirty="0" smtClean="0"/>
            </a:br>
            <a:r>
              <a:rPr lang="en-US" sz="2400" b="1" dirty="0" smtClean="0"/>
              <a:t>school and justice outcomes intertwined</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048000"/>
            <a:ext cx="1523999" cy="2667839"/>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54" y="3088743"/>
            <a:ext cx="1628406" cy="265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33600" y="4062587"/>
            <a:ext cx="884701" cy="584775"/>
          </a:xfrm>
          <a:prstGeom prst="rect">
            <a:avLst/>
          </a:prstGeom>
          <a:noFill/>
        </p:spPr>
        <p:txBody>
          <a:bodyPr wrap="square" rtlCol="0">
            <a:spAutoFit/>
          </a:bodyPr>
          <a:lstStyle/>
          <a:p>
            <a:r>
              <a:rPr lang="en-US" sz="3200" dirty="0" smtClean="0"/>
              <a:t>VS.</a:t>
            </a:r>
            <a:endParaRPr lang="en-US" sz="32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971800"/>
            <a:ext cx="1569286" cy="274711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048000"/>
            <a:ext cx="1536036" cy="2688910"/>
          </a:xfrm>
          <a:prstGeom prst="rect">
            <a:avLst/>
          </a:prstGeom>
        </p:spPr>
      </p:pic>
      <p:sp>
        <p:nvSpPr>
          <p:cNvPr id="11" name="TextBox 10"/>
          <p:cNvSpPr txBox="1"/>
          <p:nvPr/>
        </p:nvSpPr>
        <p:spPr>
          <a:xfrm>
            <a:off x="427588" y="5715000"/>
            <a:ext cx="2547850" cy="400110"/>
          </a:xfrm>
          <a:prstGeom prst="rect">
            <a:avLst/>
          </a:prstGeom>
          <a:noFill/>
        </p:spPr>
        <p:txBody>
          <a:bodyPr wrap="square" rtlCol="0">
            <a:spAutoFit/>
          </a:bodyPr>
          <a:lstStyle/>
          <a:p>
            <a:r>
              <a:rPr lang="en-US" sz="2000" dirty="0" smtClean="0"/>
              <a:t>Not Suspended</a:t>
            </a:r>
            <a:endParaRPr lang="en-US" sz="2000" dirty="0"/>
          </a:p>
        </p:txBody>
      </p:sp>
      <p:sp>
        <p:nvSpPr>
          <p:cNvPr id="14" name="TextBox 13"/>
          <p:cNvSpPr txBox="1"/>
          <p:nvPr/>
        </p:nvSpPr>
        <p:spPr>
          <a:xfrm>
            <a:off x="152400" y="6019800"/>
            <a:ext cx="8839200" cy="600164"/>
          </a:xfrm>
          <a:prstGeom prst="rect">
            <a:avLst/>
          </a:prstGeom>
          <a:noFill/>
        </p:spPr>
        <p:txBody>
          <a:bodyPr wrap="square" rtlCol="0">
            <a:spAutoFit/>
          </a:bodyPr>
          <a:lstStyle/>
          <a:p>
            <a:r>
              <a:rPr lang="en-US" sz="1100" dirty="0" smtClean="0">
                <a:latin typeface="Times New Roman" pitchFamily="18" charset="0"/>
                <a:cs typeface="Times New Roman" pitchFamily="18" charset="0"/>
              </a:rPr>
              <a:t>Source</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Fabelo</a:t>
            </a:r>
            <a:r>
              <a:rPr lang="en-US" sz="1100" dirty="0">
                <a:latin typeface="Times New Roman" pitchFamily="18" charset="0"/>
                <a:cs typeface="Times New Roman" pitchFamily="18" charset="0"/>
              </a:rPr>
              <a:t>, T., M. D. Thompson, M. </a:t>
            </a:r>
            <a:r>
              <a:rPr lang="en-US" sz="1100" dirty="0" err="1">
                <a:latin typeface="Times New Roman" pitchFamily="18" charset="0"/>
                <a:cs typeface="Times New Roman" pitchFamily="18" charset="0"/>
              </a:rPr>
              <a:t>Plotkin</a:t>
            </a:r>
            <a:r>
              <a:rPr lang="en-US" sz="1100" dirty="0">
                <a:latin typeface="Times New Roman" pitchFamily="18" charset="0"/>
                <a:cs typeface="Times New Roman" pitchFamily="18" charset="0"/>
              </a:rPr>
              <a:t>, D. Carmichael, M.P. </a:t>
            </a:r>
            <a:r>
              <a:rPr lang="en-US" sz="1100" dirty="0" err="1">
                <a:latin typeface="Times New Roman" pitchFamily="18" charset="0"/>
                <a:cs typeface="Times New Roman" pitchFamily="18" charset="0"/>
              </a:rPr>
              <a:t>Marchbanks</a:t>
            </a:r>
            <a:r>
              <a:rPr lang="en-US" sz="1100" dirty="0">
                <a:latin typeface="Times New Roman" pitchFamily="18" charset="0"/>
                <a:cs typeface="Times New Roman" pitchFamily="18" charset="0"/>
              </a:rPr>
              <a:t> and E.A. Booth. 2011. </a:t>
            </a:r>
            <a:r>
              <a:rPr lang="en-US" sz="1100" i="1" dirty="0">
                <a:latin typeface="Times New Roman" pitchFamily="18" charset="0"/>
                <a:cs typeface="Times New Roman" pitchFamily="18" charset="0"/>
              </a:rPr>
              <a:t>Breaking Schools’ Rules: A Statewide Study of How School Discipline Relates to Students’ Success and Juvenile Justice Involvement</a:t>
            </a:r>
            <a:r>
              <a:rPr lang="en-US" sz="1100" dirty="0">
                <a:latin typeface="Times New Roman" pitchFamily="18" charset="0"/>
                <a:cs typeface="Times New Roman" pitchFamily="18" charset="0"/>
              </a:rPr>
              <a:t>. New York: Council of State Governments Justice Center. </a:t>
            </a:r>
            <a:r>
              <a:rPr lang="en-US" sz="1100" u="sng" dirty="0">
                <a:latin typeface="Times New Roman" pitchFamily="18" charset="0"/>
                <a:cs typeface="Times New Roman" pitchFamily="18" charset="0"/>
                <a:hlinkClick r:id="rId5"/>
              </a:rPr>
              <a:t>http://knowledgecenter.csg.org/kc/content/breaking-schools-rules-statewide-study</a:t>
            </a:r>
            <a:r>
              <a:rPr lang="en-US" sz="1100" dirty="0">
                <a:latin typeface="Times New Roman" pitchFamily="18" charset="0"/>
                <a:cs typeface="Times New Roman" pitchFamily="18" charset="0"/>
              </a:rPr>
              <a:t>. </a:t>
            </a:r>
            <a:endParaRPr lang="en-US" sz="1100" i="1" dirty="0">
              <a:latin typeface="Times New Roman" pitchFamily="18" charset="0"/>
              <a:cs typeface="Times New Roman" pitchFamily="18" charset="0"/>
            </a:endParaRPr>
          </a:p>
        </p:txBody>
      </p:sp>
      <p:sp>
        <p:nvSpPr>
          <p:cNvPr id="16" name="TextBox 15"/>
          <p:cNvSpPr txBox="1"/>
          <p:nvPr/>
        </p:nvSpPr>
        <p:spPr>
          <a:xfrm>
            <a:off x="4952998" y="5715000"/>
            <a:ext cx="3276601" cy="400110"/>
          </a:xfrm>
          <a:prstGeom prst="rect">
            <a:avLst/>
          </a:prstGeom>
          <a:noFill/>
        </p:spPr>
        <p:txBody>
          <a:bodyPr wrap="square" rtlCol="0">
            <a:spAutoFit/>
          </a:bodyPr>
          <a:lstStyle/>
          <a:p>
            <a:r>
              <a:rPr lang="en-US" sz="2000" dirty="0" smtClean="0"/>
              <a:t>Discretionary Suspended</a:t>
            </a:r>
            <a:endParaRPr lang="en-US" sz="2000" dirty="0"/>
          </a:p>
        </p:txBody>
      </p:sp>
      <p:sp>
        <p:nvSpPr>
          <p:cNvPr id="15" name="TextBox 14"/>
          <p:cNvSpPr txBox="1"/>
          <p:nvPr/>
        </p:nvSpPr>
        <p:spPr>
          <a:xfrm>
            <a:off x="1984660" y="2548129"/>
            <a:ext cx="5406740" cy="523220"/>
          </a:xfrm>
          <a:prstGeom prst="rect">
            <a:avLst/>
          </a:prstGeom>
          <a:noFill/>
        </p:spPr>
        <p:txBody>
          <a:bodyPr wrap="square" rtlCol="0">
            <a:spAutoFit/>
          </a:bodyPr>
          <a:lstStyle/>
          <a:p>
            <a:r>
              <a:rPr lang="en-US" sz="2800" dirty="0" smtClean="0"/>
              <a:t>Risk of Justice System Contact</a:t>
            </a:r>
            <a:endParaRPr lang="en-US" sz="2800" dirty="0"/>
          </a:p>
        </p:txBody>
      </p:sp>
    </p:spTree>
    <p:extLst>
      <p:ext uri="{BB962C8B-B14F-4D97-AF65-F5344CB8AC3E}">
        <p14:creationId xmlns:p14="http://schemas.microsoft.com/office/powerpoint/2010/main" val="635365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9506"/>
            <a:ext cx="8407893" cy="4407408"/>
          </a:xfrm>
        </p:spPr>
        <p:txBody>
          <a:bodyPr>
            <a:normAutofit/>
          </a:bodyPr>
          <a:lstStyle/>
          <a:p>
            <a:pPr marL="45720" indent="0" algn="ctr">
              <a:buNone/>
            </a:pPr>
            <a:r>
              <a:rPr lang="en-US" sz="2800" dirty="0" smtClean="0">
                <a:solidFill>
                  <a:srgbClr val="D62828"/>
                </a:solidFill>
              </a:rPr>
              <a:t>Youth with First Arrests at </a:t>
            </a:r>
            <a:br>
              <a:rPr lang="en-US" sz="2800" dirty="0" smtClean="0">
                <a:solidFill>
                  <a:srgbClr val="D62828"/>
                </a:solidFill>
              </a:rPr>
            </a:br>
            <a:r>
              <a:rPr lang="en-US" sz="2800" dirty="0" smtClean="0">
                <a:solidFill>
                  <a:srgbClr val="D62828"/>
                </a:solidFill>
              </a:rPr>
              <a:t>Increased </a:t>
            </a:r>
            <a:r>
              <a:rPr lang="en-US" sz="2800" dirty="0">
                <a:solidFill>
                  <a:srgbClr val="D62828"/>
                </a:solidFill>
              </a:rPr>
              <a:t>R</a:t>
            </a:r>
            <a:r>
              <a:rPr lang="en-US" sz="2800" dirty="0" smtClean="0">
                <a:solidFill>
                  <a:srgbClr val="D62828"/>
                </a:solidFill>
              </a:rPr>
              <a:t>isk of Dropping Out</a:t>
            </a:r>
          </a:p>
        </p:txBody>
      </p:sp>
      <p:sp>
        <p:nvSpPr>
          <p:cNvPr id="3" name="Title 2"/>
          <p:cNvSpPr>
            <a:spLocks noGrp="1"/>
          </p:cNvSpPr>
          <p:nvPr>
            <p:ph type="title"/>
          </p:nvPr>
        </p:nvSpPr>
        <p:spPr/>
        <p:txBody>
          <a:bodyPr/>
          <a:lstStyle/>
          <a:p>
            <a:r>
              <a:rPr lang="en-US" sz="2400" b="1" dirty="0" smtClean="0"/>
              <a:t>Bottom line – </a:t>
            </a:r>
            <a:br>
              <a:rPr lang="en-US" sz="2400" b="1" dirty="0" smtClean="0"/>
            </a:br>
            <a:r>
              <a:rPr lang="en-US" sz="2400" b="1" dirty="0" smtClean="0"/>
              <a:t>school and justice outcomes intertwined</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778" y="3238030"/>
            <a:ext cx="1478084" cy="2587462"/>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284120"/>
            <a:ext cx="1560964" cy="254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29000" y="4193119"/>
            <a:ext cx="884701" cy="584775"/>
          </a:xfrm>
          <a:prstGeom prst="rect">
            <a:avLst/>
          </a:prstGeom>
          <a:noFill/>
        </p:spPr>
        <p:txBody>
          <a:bodyPr wrap="square" rtlCol="0">
            <a:spAutoFit/>
          </a:bodyPr>
          <a:lstStyle/>
          <a:p>
            <a:r>
              <a:rPr lang="en-US" sz="3200" dirty="0" smtClean="0"/>
              <a:t>VS.</a:t>
            </a:r>
            <a:endParaRPr lang="en-US" sz="32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200400"/>
            <a:ext cx="1499580" cy="2625092"/>
          </a:xfrm>
          <a:prstGeom prst="rect">
            <a:avLst/>
          </a:prstGeom>
        </p:spPr>
      </p:pic>
      <p:sp>
        <p:nvSpPr>
          <p:cNvPr id="11" name="TextBox 10"/>
          <p:cNvSpPr txBox="1"/>
          <p:nvPr/>
        </p:nvSpPr>
        <p:spPr>
          <a:xfrm>
            <a:off x="1447800" y="5747299"/>
            <a:ext cx="1676400" cy="400110"/>
          </a:xfrm>
          <a:prstGeom prst="rect">
            <a:avLst/>
          </a:prstGeom>
          <a:noFill/>
        </p:spPr>
        <p:txBody>
          <a:bodyPr wrap="square" rtlCol="0">
            <a:spAutoFit/>
          </a:bodyPr>
          <a:lstStyle/>
          <a:p>
            <a:r>
              <a:rPr lang="en-US" sz="2000" dirty="0" smtClean="0"/>
              <a:t>No Arrest</a:t>
            </a:r>
            <a:endParaRPr lang="en-US" sz="2000" dirty="0"/>
          </a:p>
        </p:txBody>
      </p:sp>
      <p:sp>
        <p:nvSpPr>
          <p:cNvPr id="14" name="TextBox 13"/>
          <p:cNvSpPr txBox="1"/>
          <p:nvPr/>
        </p:nvSpPr>
        <p:spPr>
          <a:xfrm>
            <a:off x="0" y="6291590"/>
            <a:ext cx="91440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Source: Sweeten,</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Gary. </a:t>
            </a:r>
            <a:r>
              <a:rPr lang="en-US" sz="1100" dirty="0">
                <a:latin typeface="Times New Roman" pitchFamily="18" charset="0"/>
                <a:cs typeface="Times New Roman" pitchFamily="18" charset="0"/>
              </a:rPr>
              <a:t>2006. “Who Will Graduate Disruption of High School Education by Arrest and Court </a:t>
            </a:r>
            <a:r>
              <a:rPr lang="en-US" sz="1100" dirty="0" smtClean="0">
                <a:latin typeface="Times New Roman" pitchFamily="18" charset="0"/>
                <a:cs typeface="Times New Roman" pitchFamily="18" charset="0"/>
              </a:rPr>
              <a:t>Involvement.” </a:t>
            </a:r>
            <a:r>
              <a:rPr lang="en-US" sz="1100" i="1" dirty="0">
                <a:latin typeface="Times New Roman" pitchFamily="18" charset="0"/>
                <a:cs typeface="Times New Roman" pitchFamily="18" charset="0"/>
              </a:rPr>
              <a:t>Justice Quarterly</a:t>
            </a:r>
            <a:r>
              <a:rPr lang="en-US" sz="1100" dirty="0">
                <a:latin typeface="Times New Roman" pitchFamily="18" charset="0"/>
                <a:cs typeface="Times New Roman" pitchFamily="18" charset="0"/>
              </a:rPr>
              <a:t>, 23(4): </a:t>
            </a:r>
            <a:r>
              <a:rPr lang="en-US" sz="1100" dirty="0" smtClean="0">
                <a:latin typeface="Times New Roman" pitchFamily="18" charset="0"/>
                <a:cs typeface="Times New Roman" pitchFamily="18" charset="0"/>
              </a:rPr>
              <a:t>462-480. </a:t>
            </a:r>
            <a:endParaRPr lang="en-US" sz="1100" i="1" dirty="0">
              <a:latin typeface="Times New Roman" pitchFamily="18" charset="0"/>
              <a:cs typeface="Times New Roman" pitchFamily="18" charset="0"/>
            </a:endParaRPr>
          </a:p>
        </p:txBody>
      </p:sp>
      <p:sp>
        <p:nvSpPr>
          <p:cNvPr id="16" name="TextBox 15"/>
          <p:cNvSpPr txBox="1"/>
          <p:nvPr/>
        </p:nvSpPr>
        <p:spPr>
          <a:xfrm>
            <a:off x="4924424" y="5791200"/>
            <a:ext cx="3382197" cy="400110"/>
          </a:xfrm>
          <a:prstGeom prst="rect">
            <a:avLst/>
          </a:prstGeom>
          <a:noFill/>
        </p:spPr>
        <p:txBody>
          <a:bodyPr wrap="square" rtlCol="0">
            <a:spAutoFit/>
          </a:bodyPr>
          <a:lstStyle/>
          <a:p>
            <a:r>
              <a:rPr lang="en-US" sz="2000" dirty="0" smtClean="0"/>
              <a:t>Youth with First Arrest</a:t>
            </a:r>
            <a:endParaRPr lang="en-US" sz="2000" dirty="0"/>
          </a:p>
        </p:txBody>
      </p:sp>
      <p:sp>
        <p:nvSpPr>
          <p:cNvPr id="5" name="TextBox 4"/>
          <p:cNvSpPr txBox="1"/>
          <p:nvPr/>
        </p:nvSpPr>
        <p:spPr>
          <a:xfrm>
            <a:off x="2713170" y="2647228"/>
            <a:ext cx="3902352" cy="523220"/>
          </a:xfrm>
          <a:prstGeom prst="rect">
            <a:avLst/>
          </a:prstGeom>
          <a:noFill/>
        </p:spPr>
        <p:txBody>
          <a:bodyPr wrap="square" rtlCol="0">
            <a:spAutoFit/>
          </a:bodyPr>
          <a:lstStyle/>
          <a:p>
            <a:r>
              <a:rPr lang="en-US" sz="2800" dirty="0" smtClean="0"/>
              <a:t>Risk of Dropping Out</a:t>
            </a:r>
            <a:endParaRPr lang="en-US" sz="2800" dirty="0"/>
          </a:p>
        </p:txBody>
      </p:sp>
    </p:spTree>
    <p:extLst>
      <p:ext uri="{BB962C8B-B14F-4D97-AF65-F5344CB8AC3E}">
        <p14:creationId xmlns:p14="http://schemas.microsoft.com/office/powerpoint/2010/main" val="2497072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2800" dirty="0" smtClean="0">
                <a:solidFill>
                  <a:srgbClr val="D62828"/>
                </a:solidFill>
              </a:rPr>
              <a:t>Youth with First Arrest and Court Appearance at Greater </a:t>
            </a:r>
            <a:r>
              <a:rPr lang="en-US" sz="2800" dirty="0">
                <a:solidFill>
                  <a:srgbClr val="D62828"/>
                </a:solidFill>
              </a:rPr>
              <a:t>Risk of Dropping Out</a:t>
            </a:r>
          </a:p>
        </p:txBody>
      </p:sp>
      <p:sp>
        <p:nvSpPr>
          <p:cNvPr id="3" name="Title 2"/>
          <p:cNvSpPr>
            <a:spLocks noGrp="1"/>
          </p:cNvSpPr>
          <p:nvPr>
            <p:ph type="title"/>
          </p:nvPr>
        </p:nvSpPr>
        <p:spPr/>
        <p:txBody>
          <a:bodyPr/>
          <a:lstStyle/>
          <a:p>
            <a:r>
              <a:rPr lang="en-US" sz="2400" b="1" dirty="0" smtClean="0"/>
              <a:t>Bottom line – </a:t>
            </a:r>
            <a:br>
              <a:rPr lang="en-US" sz="2400" b="1" dirty="0" smtClean="0"/>
            </a:br>
            <a:r>
              <a:rPr lang="en-US" sz="2400" b="1" dirty="0" smtClean="0"/>
              <a:t>school and justice outcomes intertwined</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586" y="2971800"/>
            <a:ext cx="1690775" cy="2959789"/>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04" y="3078113"/>
            <a:ext cx="1724357" cy="280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13236" y="4371681"/>
            <a:ext cx="884701" cy="584775"/>
          </a:xfrm>
          <a:prstGeom prst="rect">
            <a:avLst/>
          </a:prstGeom>
          <a:noFill/>
        </p:spPr>
        <p:txBody>
          <a:bodyPr wrap="square" rtlCol="0">
            <a:spAutoFit/>
          </a:bodyPr>
          <a:lstStyle/>
          <a:p>
            <a:r>
              <a:rPr lang="en-US" sz="3200" dirty="0" smtClean="0"/>
              <a:t>VS.</a:t>
            </a:r>
            <a:endParaRPr lang="en-US" sz="32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311" y="2971802"/>
            <a:ext cx="1690775" cy="29597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450" y="2971801"/>
            <a:ext cx="1690775" cy="2959789"/>
          </a:xfrm>
          <a:prstGeom prst="rect">
            <a:avLst/>
          </a:prstGeom>
        </p:spPr>
      </p:pic>
      <p:sp>
        <p:nvSpPr>
          <p:cNvPr id="11" name="TextBox 10"/>
          <p:cNvSpPr txBox="1"/>
          <p:nvPr/>
        </p:nvSpPr>
        <p:spPr>
          <a:xfrm>
            <a:off x="609600" y="5791202"/>
            <a:ext cx="1676400" cy="400110"/>
          </a:xfrm>
          <a:prstGeom prst="rect">
            <a:avLst/>
          </a:prstGeom>
          <a:noFill/>
        </p:spPr>
        <p:txBody>
          <a:bodyPr wrap="square" rtlCol="0">
            <a:spAutoFit/>
          </a:bodyPr>
          <a:lstStyle/>
          <a:p>
            <a:r>
              <a:rPr lang="en-US" sz="2000" dirty="0" smtClean="0"/>
              <a:t>No Arrest</a:t>
            </a:r>
            <a:endParaRPr lang="en-US" sz="20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125" y="2971802"/>
            <a:ext cx="1690775" cy="2959789"/>
          </a:xfrm>
          <a:prstGeom prst="rect">
            <a:avLst/>
          </a:prstGeom>
        </p:spPr>
      </p:pic>
      <p:sp>
        <p:nvSpPr>
          <p:cNvPr id="16" name="TextBox 15"/>
          <p:cNvSpPr txBox="1"/>
          <p:nvPr/>
        </p:nvSpPr>
        <p:spPr>
          <a:xfrm>
            <a:off x="4062325" y="5892539"/>
            <a:ext cx="5043575" cy="400110"/>
          </a:xfrm>
          <a:prstGeom prst="rect">
            <a:avLst/>
          </a:prstGeom>
          <a:noFill/>
        </p:spPr>
        <p:txBody>
          <a:bodyPr wrap="square" rtlCol="0">
            <a:spAutoFit/>
          </a:bodyPr>
          <a:lstStyle/>
          <a:p>
            <a:r>
              <a:rPr lang="en-US" sz="2000" dirty="0" smtClean="0"/>
              <a:t>First Arrest and Court Appearance</a:t>
            </a:r>
            <a:endParaRPr lang="en-US" sz="2000" dirty="0"/>
          </a:p>
        </p:txBody>
      </p:sp>
      <p:sp>
        <p:nvSpPr>
          <p:cNvPr id="17" name="TextBox 16"/>
          <p:cNvSpPr txBox="1"/>
          <p:nvPr/>
        </p:nvSpPr>
        <p:spPr>
          <a:xfrm>
            <a:off x="2713170" y="2647228"/>
            <a:ext cx="3902352" cy="523220"/>
          </a:xfrm>
          <a:prstGeom prst="rect">
            <a:avLst/>
          </a:prstGeom>
          <a:noFill/>
        </p:spPr>
        <p:txBody>
          <a:bodyPr wrap="square" rtlCol="0">
            <a:spAutoFit/>
          </a:bodyPr>
          <a:lstStyle/>
          <a:p>
            <a:r>
              <a:rPr lang="en-US" sz="2800" dirty="0" smtClean="0"/>
              <a:t>Risk of Dropping Out</a:t>
            </a:r>
            <a:endParaRPr lang="en-US" sz="2800" dirty="0"/>
          </a:p>
        </p:txBody>
      </p:sp>
      <p:sp>
        <p:nvSpPr>
          <p:cNvPr id="18" name="TextBox 17"/>
          <p:cNvSpPr txBox="1"/>
          <p:nvPr/>
        </p:nvSpPr>
        <p:spPr>
          <a:xfrm>
            <a:off x="0" y="6276201"/>
            <a:ext cx="9144000" cy="276999"/>
          </a:xfrm>
          <a:prstGeom prst="rect">
            <a:avLst/>
          </a:prstGeom>
          <a:noFill/>
        </p:spPr>
        <p:txBody>
          <a:bodyPr wrap="square" rtlCol="0">
            <a:spAutoFit/>
          </a:bodyPr>
          <a:lstStyle/>
          <a:p>
            <a:r>
              <a:rPr lang="en-US" sz="1100" dirty="0" smtClean="0">
                <a:latin typeface="Times New Roman" pitchFamily="18" charset="0"/>
                <a:cs typeface="Times New Roman" pitchFamily="18" charset="0"/>
              </a:rPr>
              <a:t>Source</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Sweeten, Gary</a:t>
            </a:r>
            <a:r>
              <a:rPr lang="en-US" sz="1100" dirty="0">
                <a:latin typeface="Times New Roman" pitchFamily="18" charset="0"/>
                <a:cs typeface="Times New Roman" pitchFamily="18" charset="0"/>
              </a:rPr>
              <a:t>. 2006. “Who Will Graduate Disruption of High School Education by Arrest and Court </a:t>
            </a:r>
            <a:r>
              <a:rPr lang="en-US" sz="1100" dirty="0" smtClean="0">
                <a:latin typeface="Times New Roman" pitchFamily="18" charset="0"/>
                <a:cs typeface="Times New Roman" pitchFamily="18" charset="0"/>
              </a:rPr>
              <a:t>Involvement.” </a:t>
            </a:r>
            <a:r>
              <a:rPr lang="en-US" sz="1100" i="1" dirty="0">
                <a:latin typeface="Times New Roman" pitchFamily="18" charset="0"/>
                <a:cs typeface="Times New Roman" pitchFamily="18" charset="0"/>
              </a:rPr>
              <a:t>Justice Quarterly</a:t>
            </a:r>
            <a:r>
              <a:rPr lang="en-US" sz="1100" dirty="0">
                <a:latin typeface="Times New Roman" pitchFamily="18" charset="0"/>
                <a:cs typeface="Times New Roman" pitchFamily="18" charset="0"/>
              </a:rPr>
              <a:t>, 23(4): </a:t>
            </a:r>
            <a:r>
              <a:rPr lang="en-US" sz="1100" dirty="0" smtClean="0">
                <a:latin typeface="Times New Roman" pitchFamily="18" charset="0"/>
                <a:cs typeface="Times New Roman" pitchFamily="18" charset="0"/>
              </a:rPr>
              <a:t>462-480</a:t>
            </a:r>
            <a:r>
              <a:rPr lang="en-US" sz="1200" dirty="0" smtClean="0"/>
              <a:t>. </a:t>
            </a:r>
            <a:endParaRPr lang="en-US" sz="1200" i="1" dirty="0"/>
          </a:p>
        </p:txBody>
      </p:sp>
    </p:spTree>
    <p:extLst>
      <p:ext uri="{BB962C8B-B14F-4D97-AF65-F5344CB8AC3E}">
        <p14:creationId xmlns:p14="http://schemas.microsoft.com/office/powerpoint/2010/main" val="1770160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2800" dirty="0" smtClean="0">
                <a:solidFill>
                  <a:srgbClr val="D62828"/>
                </a:solidFill>
              </a:rPr>
              <a:t>Youth with Juvenile Court Involvement at Greater </a:t>
            </a:r>
            <a:r>
              <a:rPr lang="en-US" sz="2800" dirty="0">
                <a:solidFill>
                  <a:srgbClr val="D62828"/>
                </a:solidFill>
              </a:rPr>
              <a:t>Risk of </a:t>
            </a:r>
            <a:r>
              <a:rPr lang="en-US" sz="2800" dirty="0" smtClean="0">
                <a:solidFill>
                  <a:srgbClr val="D62828"/>
                </a:solidFill>
              </a:rPr>
              <a:t>Future Adult Criminal Records</a:t>
            </a:r>
            <a:endParaRPr lang="en-US" sz="2800" dirty="0">
              <a:solidFill>
                <a:srgbClr val="D62828"/>
              </a:solidFill>
            </a:endParaRPr>
          </a:p>
        </p:txBody>
      </p:sp>
      <p:sp>
        <p:nvSpPr>
          <p:cNvPr id="3" name="Title 2"/>
          <p:cNvSpPr>
            <a:spLocks noGrp="1"/>
          </p:cNvSpPr>
          <p:nvPr>
            <p:ph type="title"/>
          </p:nvPr>
        </p:nvSpPr>
        <p:spPr/>
        <p:txBody>
          <a:bodyPr/>
          <a:lstStyle/>
          <a:p>
            <a:r>
              <a:rPr lang="en-US" sz="2400" b="1" dirty="0" smtClean="0"/>
              <a:t>Bottom line – </a:t>
            </a:r>
            <a:br>
              <a:rPr lang="en-US" sz="2400" b="1" dirty="0" smtClean="0"/>
            </a:br>
            <a:r>
              <a:rPr lang="en-US" sz="2400" b="1" dirty="0" smtClean="0"/>
              <a:t>school and justice outcomes intertwined</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902" y="4122732"/>
            <a:ext cx="724070" cy="1267521"/>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203922"/>
            <a:ext cx="685800" cy="111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4676479"/>
            <a:ext cx="884701" cy="584775"/>
          </a:xfrm>
          <a:prstGeom prst="rect">
            <a:avLst/>
          </a:prstGeom>
          <a:noFill/>
        </p:spPr>
        <p:txBody>
          <a:bodyPr wrap="square" rtlCol="0">
            <a:spAutoFit/>
          </a:bodyPr>
          <a:lstStyle/>
          <a:p>
            <a:r>
              <a:rPr lang="en-US" sz="3200" dirty="0" smtClean="0"/>
              <a:t>VS.</a:t>
            </a:r>
            <a:endParaRPr lang="en-US" sz="3200" dirty="0"/>
          </a:p>
        </p:txBody>
      </p:sp>
      <p:sp>
        <p:nvSpPr>
          <p:cNvPr id="11" name="TextBox 10"/>
          <p:cNvSpPr txBox="1"/>
          <p:nvPr/>
        </p:nvSpPr>
        <p:spPr>
          <a:xfrm>
            <a:off x="4038600" y="5439415"/>
            <a:ext cx="4076530" cy="400110"/>
          </a:xfrm>
          <a:prstGeom prst="rect">
            <a:avLst/>
          </a:prstGeom>
          <a:noFill/>
        </p:spPr>
        <p:txBody>
          <a:bodyPr wrap="square" rtlCol="0">
            <a:spAutoFit/>
          </a:bodyPr>
          <a:lstStyle/>
          <a:p>
            <a:r>
              <a:rPr lang="en-US" sz="2000" dirty="0" smtClean="0"/>
              <a:t>Juvenile Involvement</a:t>
            </a:r>
            <a:endParaRPr lang="en-US" sz="2000" dirty="0"/>
          </a:p>
        </p:txBody>
      </p:sp>
      <p:sp>
        <p:nvSpPr>
          <p:cNvPr id="14" name="TextBox 13"/>
          <p:cNvSpPr txBox="1"/>
          <p:nvPr/>
        </p:nvSpPr>
        <p:spPr>
          <a:xfrm>
            <a:off x="0" y="6226805"/>
            <a:ext cx="91440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Source</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Gatti</a:t>
            </a:r>
            <a:r>
              <a:rPr lang="en-US" sz="1100" dirty="0" smtClean="0">
                <a:latin typeface="Times New Roman" pitchFamily="18" charset="0"/>
                <a:cs typeface="Times New Roman" pitchFamily="18" charset="0"/>
              </a:rPr>
              <a:t>, U., R. </a:t>
            </a:r>
            <a:r>
              <a:rPr lang="en-US" sz="1100" dirty="0" err="1" smtClean="0">
                <a:latin typeface="Times New Roman" pitchFamily="18" charset="0"/>
                <a:cs typeface="Times New Roman" pitchFamily="18" charset="0"/>
              </a:rPr>
              <a:t>Trembley</a:t>
            </a:r>
            <a:r>
              <a:rPr lang="en-US" sz="1100" dirty="0" smtClean="0">
                <a:latin typeface="Times New Roman" pitchFamily="18" charset="0"/>
                <a:cs typeface="Times New Roman" pitchFamily="18" charset="0"/>
              </a:rPr>
              <a:t> and F. </a:t>
            </a:r>
            <a:r>
              <a:rPr lang="en-US" sz="1100" dirty="0" err="1" smtClean="0">
                <a:latin typeface="Times New Roman" pitchFamily="18" charset="0"/>
                <a:cs typeface="Times New Roman" pitchFamily="18" charset="0"/>
              </a:rPr>
              <a:t>Vitaro</a:t>
            </a:r>
            <a:r>
              <a:rPr lang="en-US" sz="1100" dirty="0" smtClean="0">
                <a:latin typeface="Times New Roman" pitchFamily="18" charset="0"/>
                <a:cs typeface="Times New Roman" pitchFamily="18" charset="0"/>
              </a:rPr>
              <a:t>. 2009. “</a:t>
            </a:r>
            <a:r>
              <a:rPr lang="en-US" sz="1100" dirty="0" err="1" smtClean="0">
                <a:latin typeface="Times New Roman" pitchFamily="18" charset="0"/>
                <a:cs typeface="Times New Roman" pitchFamily="18" charset="0"/>
              </a:rPr>
              <a:t>Latrogenic</a:t>
            </a:r>
            <a:r>
              <a:rPr lang="en-US" sz="1100" dirty="0" smtClean="0">
                <a:latin typeface="Times New Roman" pitchFamily="18" charset="0"/>
                <a:cs typeface="Times New Roman" pitchFamily="18" charset="0"/>
              </a:rPr>
              <a:t> effect of </a:t>
            </a:r>
            <a:r>
              <a:rPr lang="en-US" sz="1100" dirty="0">
                <a:latin typeface="Times New Roman" pitchFamily="18" charset="0"/>
                <a:cs typeface="Times New Roman" pitchFamily="18" charset="0"/>
              </a:rPr>
              <a:t>juvenile justice</a:t>
            </a:r>
            <a:r>
              <a:rPr lang="en-US" sz="1100" dirty="0" smtClean="0">
                <a:latin typeface="Times New Roman" pitchFamily="18" charset="0"/>
                <a:cs typeface="Times New Roman" pitchFamily="18" charset="0"/>
              </a:rPr>
              <a:t>.” </a:t>
            </a:r>
            <a:r>
              <a:rPr lang="en-US" sz="1100" i="1" dirty="0">
                <a:latin typeface="Times New Roman" pitchFamily="18" charset="0"/>
                <a:cs typeface="Times New Roman" pitchFamily="18" charset="0"/>
              </a:rPr>
              <a:t>Journal of Child Psychology and </a:t>
            </a:r>
            <a:r>
              <a:rPr lang="en-US" sz="1100" i="1" dirty="0" smtClean="0">
                <a:latin typeface="Times New Roman" pitchFamily="18" charset="0"/>
                <a:cs typeface="Times New Roman" pitchFamily="18" charset="0"/>
              </a:rPr>
              <a:t>Psychiatry</a:t>
            </a:r>
            <a:r>
              <a:rPr lang="en-US" sz="1100" dirty="0" smtClean="0">
                <a:latin typeface="Times New Roman" pitchFamily="18" charset="0"/>
                <a:cs typeface="Times New Roman" pitchFamily="18" charset="0"/>
              </a:rPr>
              <a:t>. 50(8): 990-998. </a:t>
            </a:r>
            <a:endParaRPr lang="en-US" sz="1100" i="1" dirty="0">
              <a:latin typeface="Times New Roman" pitchFamily="18" charset="0"/>
              <a:cs typeface="Times New Roman"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114800"/>
            <a:ext cx="724070" cy="126752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114800"/>
            <a:ext cx="724070" cy="1267521"/>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152843"/>
            <a:ext cx="724070" cy="126752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152844"/>
            <a:ext cx="724070" cy="126752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171894"/>
            <a:ext cx="724070" cy="1267521"/>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905" y="4171894"/>
            <a:ext cx="724070" cy="1267521"/>
          </a:xfrm>
          <a:prstGeom prst="rect">
            <a:avLst/>
          </a:prstGeom>
        </p:spPr>
      </p:pic>
      <p:sp>
        <p:nvSpPr>
          <p:cNvPr id="22" name="TextBox 21"/>
          <p:cNvSpPr txBox="1"/>
          <p:nvPr/>
        </p:nvSpPr>
        <p:spPr>
          <a:xfrm>
            <a:off x="226263" y="5305926"/>
            <a:ext cx="2440737" cy="707886"/>
          </a:xfrm>
          <a:prstGeom prst="rect">
            <a:avLst/>
          </a:prstGeom>
          <a:noFill/>
        </p:spPr>
        <p:txBody>
          <a:bodyPr wrap="square" rtlCol="0">
            <a:spAutoFit/>
          </a:bodyPr>
          <a:lstStyle/>
          <a:p>
            <a:r>
              <a:rPr lang="en-US" sz="2000" dirty="0" smtClean="0"/>
              <a:t>No Juvenile Involvement</a:t>
            </a:r>
            <a:endParaRPr lang="en-US" sz="2000" dirty="0"/>
          </a:p>
        </p:txBody>
      </p:sp>
      <p:sp>
        <p:nvSpPr>
          <p:cNvPr id="5" name="TextBox 4"/>
          <p:cNvSpPr txBox="1"/>
          <p:nvPr/>
        </p:nvSpPr>
        <p:spPr>
          <a:xfrm>
            <a:off x="304800" y="3124200"/>
            <a:ext cx="8320175" cy="523220"/>
          </a:xfrm>
          <a:prstGeom prst="rect">
            <a:avLst/>
          </a:prstGeom>
          <a:noFill/>
        </p:spPr>
        <p:txBody>
          <a:bodyPr wrap="square" rtlCol="0">
            <a:spAutoFit/>
          </a:bodyPr>
          <a:lstStyle/>
          <a:p>
            <a:pPr algn="ctr"/>
            <a:r>
              <a:rPr lang="en-US" sz="2800" dirty="0" smtClean="0"/>
              <a:t>Risk of Adult Criminal Records</a:t>
            </a:r>
            <a:endParaRPr lang="en-US" sz="2800" dirty="0"/>
          </a:p>
        </p:txBody>
      </p:sp>
    </p:spTree>
    <p:extLst>
      <p:ext uri="{BB962C8B-B14F-4D97-AF65-F5344CB8AC3E}">
        <p14:creationId xmlns:p14="http://schemas.microsoft.com/office/powerpoint/2010/main" val="909011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rid">
  <a:themeElements>
    <a:clrScheme name="Custom 20">
      <a:dk1>
        <a:srgbClr val="000000"/>
      </a:dk1>
      <a:lt1>
        <a:srgbClr val="FFFFFF"/>
      </a:lt1>
      <a:dk2>
        <a:srgbClr val="3044B5"/>
      </a:dk2>
      <a:lt2>
        <a:srgbClr val="FFFFFF"/>
      </a:lt2>
      <a:accent1>
        <a:srgbClr val="3044B5"/>
      </a:accent1>
      <a:accent2>
        <a:srgbClr val="FEDD61"/>
      </a:accent2>
      <a:accent3>
        <a:srgbClr val="526DB0"/>
      </a:accent3>
      <a:accent4>
        <a:srgbClr val="989AAC"/>
      </a:accent4>
      <a:accent5>
        <a:srgbClr val="DC5924"/>
      </a:accent5>
      <a:accent6>
        <a:srgbClr val="B4B392"/>
      </a:accent6>
      <a:hlink>
        <a:srgbClr val="CC9900"/>
      </a:hlink>
      <a:folHlink>
        <a:srgbClr val="969696"/>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Grid</Template>
  <TotalTime>2951</TotalTime>
  <Words>1741</Words>
  <Application>Microsoft Office PowerPoint</Application>
  <PresentationFormat>On-screen Show (4:3)</PresentationFormat>
  <Paragraphs>286</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Grid</vt:lpstr>
      <vt:lpstr>1_Oriel</vt:lpstr>
      <vt:lpstr>PowerPoint Presentation</vt:lpstr>
      <vt:lpstr>PowerPoint Presentation</vt:lpstr>
      <vt:lpstr>PowerPoint Presentation</vt:lpstr>
      <vt:lpstr>PowerPoint Presentation</vt:lpstr>
      <vt:lpstr>PowerPoint Presentation</vt:lpstr>
      <vt:lpstr>Bottom line –  school and justice outcomes intertwined</vt:lpstr>
      <vt:lpstr>Bottom line –  school and justice outcomes intertwined</vt:lpstr>
      <vt:lpstr>Bottom line –  school and justice outcomes intertwined</vt:lpstr>
      <vt:lpstr>Bottom line –  school and justice outcomes intertwined</vt:lpstr>
      <vt:lpstr>NYC Council Student Safety Act</vt:lpstr>
      <vt:lpstr>NYC Council Student Safety Act</vt:lpstr>
      <vt:lpstr>Enrollment, Suspensions and Arrests  by Race/Ethnicity:  NYC Schools, SY2012</vt:lpstr>
      <vt:lpstr>Enrollment and Suspensions by Iep status: NYC schools, sy2012</vt:lpstr>
      <vt:lpstr>Disproportionality</vt:lpstr>
      <vt:lpstr>PowerPoint Presentation</vt:lpstr>
      <vt:lpstr>PowerPoint Presentation</vt:lpstr>
      <vt:lpstr>Bronx County Family Court caseload study: Proportion of school-related petitions filed,  11/23 to 12/16/11 and 1/23 to 2/10/12 (N=175 petitions)</vt:lpstr>
      <vt:lpstr>PowerPoint Presentation</vt:lpstr>
      <vt:lpstr>PowerPoint Presentation</vt:lpstr>
      <vt:lpstr>PowerPoint Presentation</vt:lpstr>
      <vt:lpstr>PowerPoint Presentation</vt:lpstr>
      <vt:lpstr>PowerPoint Presentation</vt:lpstr>
      <vt:lpstr>New York State Juvenile Justice Strategic Planning Action Committee </vt:lpstr>
      <vt:lpstr>Regional Youth Justice Teams – County Breakdown</vt:lpstr>
      <vt:lpstr>Central Region Leadership Summit</vt:lpstr>
      <vt:lpstr>PowerPoint Presentation</vt:lpstr>
    </vt:vector>
  </TitlesOfParts>
  <Company>Court of Appeals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Lang</dc:creator>
  <cp:lastModifiedBy>Kathleen DeCataldo</cp:lastModifiedBy>
  <cp:revision>231</cp:revision>
  <cp:lastPrinted>2014-03-05T22:07:46Z</cp:lastPrinted>
  <dcterms:created xsi:type="dcterms:W3CDTF">2013-01-16T18:51:10Z</dcterms:created>
  <dcterms:modified xsi:type="dcterms:W3CDTF">2014-05-08T20:16:03Z</dcterms:modified>
</cp:coreProperties>
</file>